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2"/>
  </p:notesMasterIdLst>
  <p:sldIdLst>
    <p:sldId id="256" r:id="rId2"/>
    <p:sldId id="259" r:id="rId3"/>
    <p:sldId id="290" r:id="rId4"/>
    <p:sldId id="492" r:id="rId5"/>
    <p:sldId id="494" r:id="rId6"/>
    <p:sldId id="499" r:id="rId7"/>
    <p:sldId id="500" r:id="rId8"/>
    <p:sldId id="508" r:id="rId9"/>
    <p:sldId id="471" r:id="rId10"/>
    <p:sldId id="509" r:id="rId11"/>
    <p:sldId id="510" r:id="rId12"/>
    <p:sldId id="511" r:id="rId13"/>
    <p:sldId id="512" r:id="rId14"/>
    <p:sldId id="529" r:id="rId15"/>
    <p:sldId id="513" r:id="rId16"/>
    <p:sldId id="514" r:id="rId17"/>
    <p:sldId id="515" r:id="rId18"/>
    <p:sldId id="516" r:id="rId19"/>
    <p:sldId id="517" r:id="rId20"/>
    <p:sldId id="518" r:id="rId21"/>
    <p:sldId id="519" r:id="rId22"/>
    <p:sldId id="520" r:id="rId23"/>
    <p:sldId id="521" r:id="rId24"/>
    <p:sldId id="522" r:id="rId25"/>
    <p:sldId id="523" r:id="rId26"/>
    <p:sldId id="524" r:id="rId27"/>
    <p:sldId id="530" r:id="rId28"/>
    <p:sldId id="525" r:id="rId29"/>
    <p:sldId id="526" r:id="rId30"/>
    <p:sldId id="527" r:id="rId31"/>
    <p:sldId id="528" r:id="rId32"/>
    <p:sldId id="531" r:id="rId33"/>
    <p:sldId id="532" r:id="rId34"/>
    <p:sldId id="533" r:id="rId35"/>
    <p:sldId id="534" r:id="rId36"/>
    <p:sldId id="535" r:id="rId37"/>
    <p:sldId id="536" r:id="rId38"/>
    <p:sldId id="537" r:id="rId39"/>
    <p:sldId id="538" r:id="rId40"/>
    <p:sldId id="539" r:id="rId41"/>
  </p:sldIdLst>
  <p:sldSz cx="9144000" cy="5143500" type="screen16x9"/>
  <p:notesSz cx="6858000" cy="9144000"/>
  <p:embeddedFontLst>
    <p:embeddedFont>
      <p:font typeface="Arvo" panose="020B0604020202020204" charset="0"/>
      <p:regular r:id="rId43"/>
      <p:bold r:id="rId44"/>
      <p:italic r:id="rId45"/>
      <p:boldItalic r:id="rId46"/>
    </p:embeddedFont>
    <p:embeddedFont>
      <p:font typeface="Roboto Condensed" panose="020B0604020202020204" charset="0"/>
      <p:regular r:id="rId47"/>
      <p:bold r:id="rId48"/>
      <p:italic r:id="rId49"/>
      <p:boldItalic r:id="rId50"/>
    </p:embeddedFont>
    <p:embeddedFont>
      <p:font typeface="Roboto Condensed Light" panose="020B0604020202020204" charset="0"/>
      <p:regular r:id="rId51"/>
      <p:bold r:id="rId52"/>
      <p:italic r:id="rId53"/>
      <p:boldItalic r:id="rId5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font" Target="fonts/font5.fntdata"/><Relationship Id="rId50" Type="http://schemas.openxmlformats.org/officeDocument/2006/relationships/font" Target="fonts/font8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3.fntdata"/><Relationship Id="rId53" Type="http://schemas.openxmlformats.org/officeDocument/2006/relationships/font" Target="fonts/font11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1.fntdata"/><Relationship Id="rId48" Type="http://schemas.openxmlformats.org/officeDocument/2006/relationships/font" Target="fonts/font6.fntdata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9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4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7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2.fntdata"/><Relationship Id="rId52" Type="http://schemas.openxmlformats.org/officeDocument/2006/relationships/font" Target="fonts/font10.fntdata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3152789616548405"/>
          <c:y val="0.12152200693255046"/>
          <c:w val="0.81508311022645319"/>
          <c:h val="0.74240104903626958"/>
        </c:manualLayout>
      </c:layout>
      <c:scatterChart>
        <c:scatterStyle val="lineMarker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Data Needed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Sheet1!$A$2:$A$51</c:f>
              <c:numCache>
                <c:formatCode>General</c:formatCode>
                <c:ptCount val="5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</c:numCache>
            </c:numRef>
          </c:xVal>
          <c:yVal>
            <c:numRef>
              <c:f>Sheet1!$B$2:$B$51</c:f>
              <c:numCache>
                <c:formatCode>General</c:formatCode>
                <c:ptCount val="50"/>
                <c:pt idx="0">
                  <c:v>0.2</c:v>
                </c:pt>
                <c:pt idx="1">
                  <c:v>0.44721359549995793</c:v>
                </c:pt>
                <c:pt idx="2">
                  <c:v>0.58480354764257325</c:v>
                </c:pt>
                <c:pt idx="3">
                  <c:v>0.66874030497642201</c:v>
                </c:pt>
                <c:pt idx="4">
                  <c:v>0.72477966367769553</c:v>
                </c:pt>
                <c:pt idx="5">
                  <c:v>0.76472449133173004</c:v>
                </c:pt>
                <c:pt idx="6">
                  <c:v>0.79459740470185225</c:v>
                </c:pt>
                <c:pt idx="7">
                  <c:v>0.81776543395794254</c:v>
                </c:pt>
                <c:pt idx="8">
                  <c:v>0.83625103095037345</c:v>
                </c:pt>
                <c:pt idx="9">
                  <c:v>0.85133992252078461</c:v>
                </c:pt>
                <c:pt idx="10">
                  <c:v>0.8638876637025904</c:v>
                </c:pt>
                <c:pt idx="11">
                  <c:v>0.8744852722211679</c:v>
                </c:pt>
                <c:pt idx="12">
                  <c:v>0.88355395777123724</c:v>
                </c:pt>
                <c:pt idx="13">
                  <c:v>0.89140193218427133</c:v>
                </c:pt>
                <c:pt idx="14">
                  <c:v>0.89825987376159966</c:v>
                </c:pt>
                <c:pt idx="15">
                  <c:v>0.90430383940241155</c:v>
                </c:pt>
                <c:pt idx="16">
                  <c:v>0.90967051325800119</c:v>
                </c:pt>
                <c:pt idx="17">
                  <c:v>0.9144676215976012</c:v>
                </c:pt>
                <c:pt idx="18">
                  <c:v>0.91878121038117466</c:v>
                </c:pt>
                <c:pt idx="19">
                  <c:v>0.92268083459058836</c:v>
                </c:pt>
                <c:pt idx="20">
                  <c:v>0.92622332603256774</c:v>
                </c:pt>
                <c:pt idx="21">
                  <c:v>0.9294555738186685</c:v>
                </c:pt>
                <c:pt idx="22">
                  <c:v>0.93241660657450109</c:v>
                </c:pt>
                <c:pt idx="23">
                  <c:v>0.93513917264820423</c:v>
                </c:pt>
                <c:pt idx="24">
                  <c:v>0.93765095400201548</c:v>
                </c:pt>
                <c:pt idx="25">
                  <c:v>0.93997550913374184</c:v>
                </c:pt>
                <c:pt idx="26">
                  <c:v>0.94213301303978358</c:v>
                </c:pt>
                <c:pt idx="27">
                  <c:v>0.94414084340434679</c:v>
                </c:pt>
                <c:pt idx="28">
                  <c:v>0.94601404903756348</c:v>
                </c:pt>
                <c:pt idx="29">
                  <c:v>0.94776572725626651</c:v>
                </c:pt>
                <c:pt idx="30">
                  <c:v>0.94940733020415746</c:v>
                </c:pt>
                <c:pt idx="31">
                  <c:v>0.95094891524330138</c:v>
                </c:pt>
                <c:pt idx="32">
                  <c:v>0.95239935097590089</c:v>
                </c:pt>
                <c:pt idx="33">
                  <c:v>0.9537664878040123</c:v>
                </c:pt>
                <c:pt idx="34">
                  <c:v>0.95505729994849831</c:v>
                </c:pt>
                <c:pt idx="35">
                  <c:v>0.95627800434685373</c:v>
                </c:pt>
                <c:pt idx="36">
                  <c:v>0.95743416070466081</c:v>
                </c:pt>
                <c:pt idx="37">
                  <c:v>0.95853075609558547</c:v>
                </c:pt>
                <c:pt idx="38">
                  <c:v>0.95957227682356583</c:v>
                </c:pt>
                <c:pt idx="39">
                  <c:v>0.96056276972959365</c:v>
                </c:pt>
                <c:pt idx="40">
                  <c:v>0.96150589470842873</c:v>
                </c:pt>
                <c:pt idx="41">
                  <c:v>0.96240496987108692</c:v>
                </c:pt>
                <c:pt idx="42">
                  <c:v>0.96326301052704011</c:v>
                </c:pt>
                <c:pt idx="43">
                  <c:v>0.96408276295070672</c:v>
                </c:pt>
                <c:pt idx="44">
                  <c:v>0.96486673372853271</c:v>
                </c:pt>
                <c:pt idx="45">
                  <c:v>0.9656172153470034</c:v>
                </c:pt>
                <c:pt idx="46">
                  <c:v>0.96633630857153263</c:v>
                </c:pt>
                <c:pt idx="47">
                  <c:v>0.96702594207611836</c:v>
                </c:pt>
                <c:pt idx="48">
                  <c:v>0.96768788970985242</c:v>
                </c:pt>
                <c:pt idx="49">
                  <c:v>0.96832378572562983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D76E-4C96-AD1B-5D02FA88075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473407536"/>
        <c:axId val="670313952"/>
      </c:scatterChart>
      <c:valAx>
        <c:axId val="4734075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/>
                  <a:t># </a:t>
                </a:r>
                <a:r>
                  <a:rPr lang="en-US" sz="1800" dirty="0" err="1" smtClean="0"/>
                  <a:t>Dimensiones</a:t>
                </a:r>
                <a:endParaRPr lang="en-US" sz="18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MX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670313952"/>
        <c:crosses val="autoZero"/>
        <c:crossBetween val="midCat"/>
      </c:valAx>
      <c:valAx>
        <c:axId val="67031395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8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1800" dirty="0" err="1" smtClean="0"/>
                  <a:t>Datos</a:t>
                </a:r>
                <a:r>
                  <a:rPr lang="en-US" sz="1800" baseline="0" dirty="0" smtClean="0"/>
                  <a:t> </a:t>
                </a:r>
                <a:r>
                  <a:rPr lang="en-US" sz="1800" baseline="0" dirty="0" err="1" smtClean="0"/>
                  <a:t>Necesarios</a:t>
                </a:r>
                <a:endParaRPr lang="en-US" sz="1800" dirty="0"/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8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s-MX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s-MX"/>
          </a:p>
        </c:txPr>
        <c:crossAx val="4734075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s-MX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0528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304F10-5A91-7442-8E55-28A602BEA2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94913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65671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304F10-5A91-7442-8E55-28A602BEA29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462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5" name="Rectangle 4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8915400" cy="571500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1066800" y="4857750"/>
            <a:ext cx="3505200" cy="285750"/>
          </a:xfrm>
        </p:spPr>
        <p:txBody>
          <a:bodyPr anchor="ctr">
            <a:normAutofit/>
          </a:bodyPr>
          <a:lstStyle>
            <a:lvl1pPr algn="r">
              <a:buNone/>
              <a:defRPr lang="en-US" sz="900" kern="120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>
              <a:defRPr baseline="0">
                <a:solidFill>
                  <a:schemeClr val="bg1"/>
                </a:solidFill>
              </a:defRPr>
            </a:lvl2pPr>
            <a:lvl3pPr>
              <a:defRPr baseline="0">
                <a:solidFill>
                  <a:schemeClr val="bg1"/>
                </a:solidFill>
              </a:defRPr>
            </a:lvl3pPr>
            <a:lvl4pPr>
              <a:defRPr baseline="0">
                <a:solidFill>
                  <a:schemeClr val="bg1"/>
                </a:solidFill>
              </a:defRPr>
            </a:lvl4pPr>
            <a:lvl5pPr>
              <a:defRPr baseline="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smtClean="0"/>
              <a:t>Editar el estilo de texto del patrón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>
          <a:xfrm>
            <a:off x="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A3346FDF-F529-4C2D-B98E-DED6F9EA0DFE}" type="datetimeFigureOut">
              <a:rPr lang="en-US" smtClean="0"/>
              <a:t>2/19/2019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5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09892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 smtClean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  <a:endParaRPr lang="en-US" sz="900" kern="1200" dirty="0">
              <a:solidFill>
                <a:schemeClr val="bg1"/>
              </a:solidFill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50577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1" r:id="rId4"/>
    <p:sldLayoutId id="2147483662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://cs.stanford.edu/people/karpathy/tsnejs/" TargetMode="Externa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kluster.j38.net/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://cs.stanford.edu/people/karpathy/tsnejs/csvdemo.html" TargetMode="External"/><Relationship Id="rId2" Type="http://schemas.openxmlformats.org/officeDocument/2006/relationships/hyperlink" Target="http://everynoise.com/engenremap.html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Aprendizaje de Máquina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Accuracy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Mide</a:t>
            </a:r>
            <a:r>
              <a:rPr lang="en-US" dirty="0" smtClean="0"/>
              <a:t> el Bias</a:t>
            </a:r>
          </a:p>
          <a:p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de las </a:t>
            </a:r>
            <a:r>
              <a:rPr lang="en-US" dirty="0" err="1" smtClean="0"/>
              <a:t>métricas</a:t>
            </a:r>
            <a:r>
              <a:rPr lang="en-US" dirty="0" smtClean="0"/>
              <a:t> mas </a:t>
            </a:r>
            <a:r>
              <a:rPr lang="en-US" dirty="0" err="1" smtClean="0"/>
              <a:t>usadas</a:t>
            </a:r>
            <a:endParaRPr lang="en-US" dirty="0" smtClean="0"/>
          </a:p>
          <a:p>
            <a:r>
              <a:rPr lang="en-US" dirty="0" smtClean="0"/>
              <a:t>De </a:t>
            </a:r>
            <a:r>
              <a:rPr lang="en-US" dirty="0" err="1" smtClean="0"/>
              <a:t>todas</a:t>
            </a:r>
            <a:r>
              <a:rPr lang="en-US" dirty="0" smtClean="0"/>
              <a:t> las </a:t>
            </a:r>
            <a:r>
              <a:rPr lang="en-US" dirty="0" err="1" smtClean="0"/>
              <a:t>clasificaciones</a:t>
            </a:r>
            <a:r>
              <a:rPr lang="en-US" dirty="0" smtClean="0"/>
              <a:t>, </a:t>
            </a:r>
            <a:r>
              <a:rPr lang="en-US" dirty="0" err="1" smtClean="0"/>
              <a:t>cuales</a:t>
            </a:r>
            <a:r>
              <a:rPr lang="en-US" dirty="0" smtClean="0"/>
              <a:t> </a:t>
            </a:r>
            <a:r>
              <a:rPr lang="en-US" dirty="0" err="1" smtClean="0"/>
              <a:t>fueron</a:t>
            </a:r>
            <a:r>
              <a:rPr lang="en-US" dirty="0" smtClean="0"/>
              <a:t> </a:t>
            </a:r>
            <a:r>
              <a:rPr lang="en-US" dirty="0" err="1" smtClean="0"/>
              <a:t>correctas</a:t>
            </a:r>
            <a:r>
              <a:rPr lang="en-US" dirty="0" smtClean="0"/>
              <a:t>?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9306" y="3229442"/>
            <a:ext cx="3505388" cy="773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640038"/>
      </p:ext>
    </p:extLst>
  </p:cSld>
  <p:clrMapOvr>
    <a:masterClrMapping/>
  </p:clrMapOvr>
  <p:transition>
    <p:fade thruBlk="1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Precision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 </a:t>
            </a:r>
            <a:r>
              <a:rPr lang="en-US" dirty="0" err="1" smtClean="0"/>
              <a:t>todas</a:t>
            </a:r>
            <a:r>
              <a:rPr lang="en-US" dirty="0" smtClean="0"/>
              <a:t> </a:t>
            </a:r>
            <a:r>
              <a:rPr lang="en-US" dirty="0" err="1" smtClean="0"/>
              <a:t>tus</a:t>
            </a:r>
            <a:r>
              <a:rPr lang="en-US" dirty="0" smtClean="0"/>
              <a:t> </a:t>
            </a:r>
            <a:r>
              <a:rPr lang="en-US" dirty="0" err="1" smtClean="0"/>
              <a:t>detecciones</a:t>
            </a:r>
            <a:r>
              <a:rPr lang="en-US" dirty="0" smtClean="0"/>
              <a:t> </a:t>
            </a:r>
            <a:r>
              <a:rPr lang="en-US" dirty="0" err="1" smtClean="0"/>
              <a:t>positivas</a:t>
            </a:r>
            <a:r>
              <a:rPr lang="en-US" dirty="0" smtClean="0"/>
              <a:t>, </a:t>
            </a:r>
            <a:r>
              <a:rPr lang="en-US" dirty="0" err="1" smtClean="0"/>
              <a:t>cuales</a:t>
            </a:r>
            <a:r>
              <a:rPr lang="en-US" dirty="0" smtClean="0"/>
              <a:t> </a:t>
            </a:r>
            <a:r>
              <a:rPr lang="en-US" dirty="0" err="1" smtClean="0"/>
              <a:t>estan</a:t>
            </a:r>
            <a:r>
              <a:rPr lang="en-US" dirty="0" smtClean="0"/>
              <a:t> </a:t>
            </a:r>
            <a:r>
              <a:rPr lang="en-US" dirty="0" err="1" smtClean="0"/>
              <a:t>bien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Te</a:t>
            </a:r>
            <a:r>
              <a:rPr lang="en-US" dirty="0" smtClean="0"/>
              <a:t> da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buena</a:t>
            </a:r>
            <a:r>
              <a:rPr lang="en-US" dirty="0" smtClean="0"/>
              <a:t> </a:t>
            </a:r>
            <a:r>
              <a:rPr lang="en-US" dirty="0" err="1" smtClean="0"/>
              <a:t>sensación</a:t>
            </a:r>
            <a:r>
              <a:rPr lang="en-US" dirty="0" smtClean="0"/>
              <a:t> de que tan </a:t>
            </a:r>
            <a:r>
              <a:rPr lang="en-US" i="1" dirty="0" smtClean="0"/>
              <a:t>Bueno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el </a:t>
            </a:r>
            <a:r>
              <a:rPr lang="en-US" dirty="0" err="1" smtClean="0"/>
              <a:t>clasificador</a:t>
            </a:r>
            <a:r>
              <a:rPr lang="en-US" dirty="0" smtClean="0"/>
              <a:t> </a:t>
            </a:r>
            <a:r>
              <a:rPr lang="en-US" dirty="0" err="1" smtClean="0"/>
              <a:t>detectando</a:t>
            </a:r>
            <a:r>
              <a:rPr lang="en-US" dirty="0" smtClean="0"/>
              <a:t> </a:t>
            </a:r>
            <a:r>
              <a:rPr lang="en-US" dirty="0" err="1" smtClean="0"/>
              <a:t>positivos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8154" y="3816877"/>
            <a:ext cx="2362292" cy="732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9064"/>
      </p:ext>
    </p:extLst>
  </p:cSld>
  <p:clrMapOvr>
    <a:masterClrMapping/>
  </p:clrMapOvr>
  <p:transition>
    <p:fade thruBlk="1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Nos </a:t>
            </a:r>
            <a:r>
              <a:rPr lang="en-US" dirty="0" err="1" smtClean="0"/>
              <a:t>ayuda</a:t>
            </a:r>
            <a:r>
              <a:rPr lang="en-US" dirty="0" smtClean="0"/>
              <a:t> con sets </a:t>
            </a:r>
            <a:r>
              <a:rPr lang="en-US" dirty="0" err="1" smtClean="0"/>
              <a:t>desbalanceados</a:t>
            </a:r>
            <a:endParaRPr lang="en-US" dirty="0" smtClean="0"/>
          </a:p>
          <a:p>
            <a:r>
              <a:rPr lang="en-US" dirty="0" err="1" smtClean="0"/>
              <a:t>Detecta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casos</a:t>
            </a:r>
            <a:r>
              <a:rPr lang="en-US" dirty="0" smtClean="0"/>
              <a:t> </a:t>
            </a:r>
            <a:r>
              <a:rPr lang="en-US" dirty="0" err="1" smtClean="0"/>
              <a:t>positivos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79" y="3498443"/>
            <a:ext cx="2511122" cy="89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0823"/>
      </p:ext>
    </p:extLst>
  </p:cSld>
  <p:clrMapOvr>
    <a:masterClrMapping/>
  </p:clrMapOvr>
  <p:transition>
    <p:fade thruBlk="1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F1-Score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mezcla</a:t>
            </a:r>
            <a:r>
              <a:rPr lang="en-US" dirty="0" smtClean="0"/>
              <a:t> de precision y recall</a:t>
            </a:r>
          </a:p>
          <a:p>
            <a:r>
              <a:rPr lang="en-US" dirty="0" err="1" smtClean="0"/>
              <a:t>Es</a:t>
            </a:r>
            <a:r>
              <a:rPr lang="en-US" dirty="0" smtClean="0"/>
              <a:t> un solo </a:t>
            </a:r>
            <a:r>
              <a:rPr lang="en-US" dirty="0" err="1" smtClean="0"/>
              <a:t>número</a:t>
            </a:r>
            <a:r>
              <a:rPr lang="en-US" dirty="0" smtClean="0"/>
              <a:t> que </a:t>
            </a:r>
            <a:r>
              <a:rPr lang="en-US" dirty="0" err="1" smtClean="0"/>
              <a:t>nos</a:t>
            </a:r>
            <a:r>
              <a:rPr lang="en-US" dirty="0" smtClean="0"/>
              <a:t> </a:t>
            </a:r>
            <a:r>
              <a:rPr lang="en-US" dirty="0" err="1" smtClean="0"/>
              <a:t>indica</a:t>
            </a:r>
            <a:r>
              <a:rPr lang="en-US" dirty="0" smtClean="0"/>
              <a:t> que tan Bueno </a:t>
            </a:r>
            <a:r>
              <a:rPr lang="en-US" dirty="0" err="1" smtClean="0"/>
              <a:t>es</a:t>
            </a:r>
            <a:r>
              <a:rPr lang="en-US" dirty="0" smtClean="0"/>
              <a:t> el </a:t>
            </a:r>
            <a:r>
              <a:rPr lang="en-US" dirty="0" err="1" smtClean="0"/>
              <a:t>clasificador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8145" y="3787203"/>
            <a:ext cx="3139425" cy="788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768226"/>
      </p:ext>
    </p:extLst>
  </p:cSld>
  <p:clrMapOvr>
    <a:masterClrMapping/>
  </p:clrMapOvr>
  <p:transition>
    <p:fade thruBlk="1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Aprendizaje No Supervisado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Todo es incertidumbre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62616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Activity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8010" y="1417384"/>
            <a:ext cx="4713680" cy="3074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90772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Activity</a:t>
            </a:r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7559" y="1429613"/>
            <a:ext cx="4874978" cy="316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737581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Group Activity</a:t>
            </a:r>
            <a:endParaRPr lang="en-U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1933" y="1314450"/>
            <a:ext cx="5005835" cy="3500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3732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Manifolds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998000"/>
            <a:ext cx="6132600" cy="3145500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>
                <a:hlinkClick r:id="rId2"/>
              </a:rPr>
              <a:t>http</a:t>
            </a:r>
            <a:r>
              <a:rPr lang="en-US" dirty="0">
                <a:hlinkClick r:id="rId2"/>
              </a:rPr>
              <a:t>://cs.stanford.edu/people/karpathy/tsnejs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err="1" smtClean="0"/>
              <a:t>En</a:t>
            </a:r>
            <a:r>
              <a:rPr lang="en-US" dirty="0" smtClean="0"/>
              <a:t> un manifold,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estan</a:t>
            </a:r>
            <a:r>
              <a:rPr lang="en-US" dirty="0" smtClean="0"/>
              <a:t> </a:t>
            </a:r>
            <a:r>
              <a:rPr lang="en-US" dirty="0" err="1" smtClean="0"/>
              <a:t>cerca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unos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otros</a:t>
            </a:r>
            <a:endParaRPr lang="en-US" dirty="0" smtClean="0"/>
          </a:p>
          <a:p>
            <a:pPr>
              <a:buFont typeface="Courier New" panose="02070309020205020404" pitchFamily="49" charset="0"/>
              <a:buChar char="o"/>
            </a:pPr>
            <a:r>
              <a:rPr lang="en-US" dirty="0" smtClean="0"/>
              <a:t>La </a:t>
            </a:r>
            <a:r>
              <a:rPr lang="en-US" dirty="0" err="1" smtClean="0"/>
              <a:t>cercania</a:t>
            </a:r>
            <a:r>
              <a:rPr lang="en-US" dirty="0" smtClean="0"/>
              <a:t> se </a:t>
            </a:r>
            <a:r>
              <a:rPr lang="en-US" dirty="0" err="1" smtClean="0"/>
              <a:t>basa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“features”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Pixels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Palabras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Data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165855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Maldición</a:t>
            </a:r>
            <a:r>
              <a:rPr lang="en-US" dirty="0" smtClean="0"/>
              <a:t> de la </a:t>
            </a:r>
            <a:r>
              <a:rPr lang="en-US" dirty="0" err="1" smtClean="0"/>
              <a:t>dimensionalidad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Conforme</a:t>
            </a:r>
            <a:r>
              <a:rPr lang="en-US" dirty="0" smtClean="0"/>
              <a:t> </a:t>
            </a:r>
            <a:r>
              <a:rPr lang="en-US" dirty="0" err="1" smtClean="0"/>
              <a:t>tenemos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dimensiones</a:t>
            </a:r>
            <a:r>
              <a:rPr lang="en-US" dirty="0" smtClean="0"/>
              <a:t>, </a:t>
            </a:r>
            <a:r>
              <a:rPr lang="en-US" dirty="0" err="1" smtClean="0"/>
              <a:t>resulta</a:t>
            </a:r>
            <a:r>
              <a:rPr lang="en-US" dirty="0" smtClean="0"/>
              <a:t> mas </a:t>
            </a:r>
            <a:r>
              <a:rPr lang="en-US" dirty="0" err="1" smtClean="0"/>
              <a:t>dificil</a:t>
            </a:r>
            <a:r>
              <a:rPr lang="en-US" dirty="0" smtClean="0"/>
              <a:t> </a:t>
            </a:r>
            <a:r>
              <a:rPr lang="en-US" dirty="0" err="1" smtClean="0"/>
              <a:t>hacer</a:t>
            </a:r>
            <a:r>
              <a:rPr lang="en-US" dirty="0" smtClean="0"/>
              <a:t> </a:t>
            </a:r>
            <a:r>
              <a:rPr lang="en-US" dirty="0" err="1" smtClean="0"/>
              <a:t>agrupaciones</a:t>
            </a:r>
            <a:endParaRPr lang="en-US" dirty="0" smtClean="0"/>
          </a:p>
          <a:p>
            <a:pPr lvl="1"/>
            <a:r>
              <a:rPr lang="en-US" dirty="0" err="1" smtClean="0"/>
              <a:t>También</a:t>
            </a:r>
            <a:r>
              <a:rPr lang="en-US" dirty="0" smtClean="0"/>
              <a:t> </a:t>
            </a:r>
            <a:r>
              <a:rPr lang="en-US" dirty="0" err="1" smtClean="0"/>
              <a:t>aplica</a:t>
            </a:r>
            <a:r>
              <a:rPr lang="en-US" dirty="0" smtClean="0"/>
              <a:t> a </a:t>
            </a:r>
            <a:r>
              <a:rPr lang="en-US" dirty="0" err="1" smtClean="0"/>
              <a:t>clasificadores</a:t>
            </a:r>
            <a:endParaRPr lang="en-US" dirty="0" smtClean="0"/>
          </a:p>
          <a:p>
            <a:r>
              <a:rPr lang="en-US" dirty="0" err="1" smtClean="0"/>
              <a:t>Afecta</a:t>
            </a:r>
            <a:r>
              <a:rPr lang="en-US" dirty="0" smtClean="0"/>
              <a:t> la </a:t>
            </a:r>
            <a:r>
              <a:rPr lang="en-US" dirty="0" err="1" smtClean="0"/>
              <a:t>distancia</a:t>
            </a:r>
            <a:r>
              <a:rPr lang="en-US" dirty="0" smtClean="0"/>
              <a:t> </a:t>
            </a:r>
            <a:r>
              <a:rPr lang="en-US" dirty="0" err="1" smtClean="0"/>
              <a:t>euclideana</a:t>
            </a:r>
            <a:endParaRPr lang="en-US" dirty="0" smtClean="0"/>
          </a:p>
          <a:p>
            <a:pPr lvl="1"/>
            <a:r>
              <a:rPr lang="en-US" dirty="0" smtClean="0"/>
              <a:t>Si </a:t>
            </a:r>
            <a:r>
              <a:rPr lang="en-US" dirty="0" err="1" smtClean="0"/>
              <a:t>tu</a:t>
            </a:r>
            <a:r>
              <a:rPr lang="en-US" dirty="0" smtClean="0"/>
              <a:t> </a:t>
            </a:r>
            <a:r>
              <a:rPr lang="en-US" dirty="0" err="1" smtClean="0"/>
              <a:t>algoritmo</a:t>
            </a:r>
            <a:r>
              <a:rPr lang="en-US" dirty="0" smtClean="0"/>
              <a:t> </a:t>
            </a:r>
            <a:r>
              <a:rPr lang="en-US" dirty="0" err="1" smtClean="0"/>
              <a:t>usa</a:t>
            </a:r>
            <a:r>
              <a:rPr lang="en-US" dirty="0" smtClean="0"/>
              <a:t> </a:t>
            </a:r>
            <a:r>
              <a:rPr lang="en-US" dirty="0" err="1" smtClean="0"/>
              <a:t>esta</a:t>
            </a:r>
            <a:r>
              <a:rPr lang="en-US" dirty="0" smtClean="0"/>
              <a:t> </a:t>
            </a:r>
            <a:r>
              <a:rPr lang="en-US" dirty="0" err="1" smtClean="0"/>
              <a:t>distancia</a:t>
            </a:r>
            <a:r>
              <a:rPr lang="en-US" dirty="0" smtClean="0"/>
              <a:t>, ten mucho </a:t>
            </a:r>
            <a:r>
              <a:rPr lang="en-US" dirty="0" err="1" smtClean="0"/>
              <a:t>cuidado</a:t>
            </a:r>
            <a:r>
              <a:rPr lang="en-US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5101522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Por que todos queremos saber como se va a calificar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Maldición</a:t>
            </a:r>
            <a:r>
              <a:rPr lang="en-US" dirty="0" smtClean="0"/>
              <a:t> de la </a:t>
            </a:r>
            <a:r>
              <a:rPr lang="en-US" dirty="0" err="1" smtClean="0"/>
              <a:t>dimensionalidad</a:t>
            </a:r>
            <a:endParaRPr lang="en-US" dirty="0"/>
          </a:p>
        </p:txBody>
      </p:sp>
      <p:pic>
        <p:nvPicPr>
          <p:cNvPr id="8194" name="Picture 2" descr="The amount of training data grows exponentially with the number of dimens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5901" y="1923595"/>
            <a:ext cx="6336506" cy="20788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30944" y="1449618"/>
            <a:ext cx="52307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Imagina</a:t>
            </a:r>
            <a:r>
              <a:rPr lang="en-US" sz="1200" dirty="0"/>
              <a:t> que </a:t>
            </a:r>
            <a:r>
              <a:rPr lang="en-US" sz="1200" dirty="0" err="1"/>
              <a:t>quieres</a:t>
            </a:r>
            <a:r>
              <a:rPr lang="en-US" sz="1200" dirty="0"/>
              <a:t> un </a:t>
            </a:r>
            <a:r>
              <a:rPr lang="en-US" sz="1200" dirty="0" err="1"/>
              <a:t>clasificador</a:t>
            </a:r>
            <a:r>
              <a:rPr lang="en-US" sz="1200" dirty="0"/>
              <a:t> que </a:t>
            </a:r>
            <a:r>
              <a:rPr lang="en-US" sz="1200" dirty="0" err="1"/>
              <a:t>abarque</a:t>
            </a:r>
            <a:r>
              <a:rPr lang="en-US" sz="1200" dirty="0"/>
              <a:t> el 20% de la </a:t>
            </a:r>
            <a:r>
              <a:rPr lang="en-US" sz="1200" dirty="0" err="1"/>
              <a:t>población</a:t>
            </a:r>
            <a:r>
              <a:rPr lang="en-US" sz="1200" dirty="0"/>
              <a:t> de </a:t>
            </a:r>
            <a:r>
              <a:rPr lang="en-US" sz="1200" dirty="0" err="1"/>
              <a:t>perros</a:t>
            </a:r>
            <a:r>
              <a:rPr lang="en-US" sz="1200" dirty="0"/>
              <a:t> y </a:t>
            </a:r>
            <a:r>
              <a:rPr lang="en-US" sz="1200" dirty="0" err="1"/>
              <a:t>gatos</a:t>
            </a:r>
            <a:endParaRPr lang="en-US" sz="1200" dirty="0"/>
          </a:p>
        </p:txBody>
      </p:sp>
      <p:sp>
        <p:nvSpPr>
          <p:cNvPr id="6" name="TextBox 5"/>
          <p:cNvSpPr txBox="1"/>
          <p:nvPr/>
        </p:nvSpPr>
        <p:spPr>
          <a:xfrm>
            <a:off x="3904904" y="4476404"/>
            <a:ext cx="9252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0.45^2 = 0.2</a:t>
            </a:r>
            <a:endParaRPr lang="en-US" sz="1050" dirty="0"/>
          </a:p>
        </p:txBody>
      </p:sp>
      <p:sp>
        <p:nvSpPr>
          <p:cNvPr id="8" name="TextBox 7"/>
          <p:cNvSpPr txBox="1"/>
          <p:nvPr/>
        </p:nvSpPr>
        <p:spPr>
          <a:xfrm>
            <a:off x="6018057" y="4476404"/>
            <a:ext cx="925253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0.58^3 = 0.2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3814359805"/>
      </p:ext>
    </p:extLst>
  </p:cSld>
  <p:clrMapOvr>
    <a:masterClrMapping/>
  </p:clrMapOvr>
  <p:transition>
    <p:fade thruBlk="1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Curse of dimensionality</a:t>
            </a:r>
            <a:endParaRPr lang="en-US" dirty="0"/>
          </a:p>
        </p:txBody>
      </p:sp>
      <p:graphicFrame>
        <p:nvGraphicFramePr>
          <p:cNvPr id="4" name="Chart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74689449"/>
              </p:ext>
            </p:extLst>
          </p:nvPr>
        </p:nvGraphicFramePr>
        <p:xfrm>
          <a:off x="114300" y="1077256"/>
          <a:ext cx="8509001" cy="362694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69489116"/>
      </p:ext>
    </p:extLst>
  </p:cSld>
  <p:clrMapOvr>
    <a:masterClrMapping/>
  </p:clrMapOvr>
  <p:transition>
    <p:fade thruBlk="1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339650"/>
          </a:xfrm>
        </p:spPr>
        <p:txBody>
          <a:bodyPr/>
          <a:lstStyle/>
          <a:p>
            <a:r>
              <a:rPr lang="en-US" dirty="0">
                <a:hlinkClick r:id="rId2"/>
              </a:rPr>
              <a:t>http://kluster.j38.net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 descr="http://pypr.sourceforge.net/_images/kmeans_2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996" y="2208097"/>
            <a:ext cx="4696865" cy="23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09017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K-Means</a:t>
            </a:r>
            <a:endParaRPr lang="en-US" dirty="0"/>
          </a:p>
        </p:txBody>
      </p:sp>
      <p:pic>
        <p:nvPicPr>
          <p:cNvPr id="5122" name="Picture 2" descr="http://pubs.rsc.org/services/images/RSCpubs.ePlatform.Service.FreeContent.ImageService.svc/ImageService/Articleimage/2012/AN/c2an16122b/c2an16122b-f3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627" y="1488498"/>
            <a:ext cx="5836444" cy="2921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20193" y="2672395"/>
            <a:ext cx="7633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Centroids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1514877273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Clustering Techniques</a:t>
            </a:r>
            <a:endParaRPr lang="en-US" dirty="0"/>
          </a:p>
        </p:txBody>
      </p:sp>
      <p:pic>
        <p:nvPicPr>
          <p:cNvPr id="6146" name="Picture 2" descr="http://scikit-learn.org/stable/_images/plot_cluster_comparison_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000" y="1303020"/>
            <a:ext cx="6743700" cy="3371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9680127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Picture 6" descr="http://www.scottbot.net/HIAL/wp-content/uploads/2011/11/IntroToLDA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33141" y="1373686"/>
            <a:ext cx="4897041" cy="2577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2224453" y="3851703"/>
            <a:ext cx="3783205" cy="2539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sz="1050" dirty="0"/>
          </a:p>
        </p:txBody>
      </p:sp>
      <p:sp>
        <p:nvSpPr>
          <p:cNvPr id="3" name="TextBox 2"/>
          <p:cNvSpPr txBox="1"/>
          <p:nvPr/>
        </p:nvSpPr>
        <p:spPr>
          <a:xfrm>
            <a:off x="1143000" y="613553"/>
            <a:ext cx="4655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Latent </a:t>
            </a:r>
            <a:r>
              <a:rPr lang="en-US" sz="2400" dirty="0" err="1">
                <a:solidFill>
                  <a:schemeClr val="bg1"/>
                </a:solidFill>
              </a:rPr>
              <a:t>Dirichlet</a:t>
            </a:r>
            <a:r>
              <a:rPr lang="en-US" sz="2400" dirty="0">
                <a:solidFill>
                  <a:schemeClr val="bg1"/>
                </a:solidFill>
              </a:rPr>
              <a:t> Allocation (LDA)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2348346" y="4041958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MX" dirty="0"/>
              <a:t>https://sites.google.com/up.edu.mx/mlpanamericana/proyectos/topicamlo?authuser=0</a:t>
            </a:r>
          </a:p>
        </p:txBody>
      </p:sp>
    </p:spTree>
    <p:extLst>
      <p:ext uri="{BB962C8B-B14F-4D97-AF65-F5344CB8AC3E}">
        <p14:creationId xmlns:p14="http://schemas.microsoft.com/office/powerpoint/2010/main" val="1728200407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Como </a:t>
            </a:r>
            <a:r>
              <a:rPr lang="en-US" dirty="0" err="1" smtClean="0"/>
              <a:t>evaluamos</a:t>
            </a:r>
            <a:r>
              <a:rPr lang="en-US" dirty="0" smtClean="0"/>
              <a:t> K-Means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n-US" dirty="0" smtClean="0"/>
              <a:t>Sin </a:t>
            </a:r>
            <a:r>
              <a:rPr lang="en-US" dirty="0" err="1" smtClean="0"/>
              <a:t>etiquetas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Davies-</a:t>
            </a:r>
            <a:r>
              <a:rPr lang="en-US" dirty="0" err="1" smtClean="0"/>
              <a:t>Boudin</a:t>
            </a:r>
            <a:r>
              <a:rPr lang="en-US" dirty="0" smtClean="0"/>
              <a:t> Index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σ </a:t>
            </a:r>
            <a:r>
              <a:rPr lang="en-US" dirty="0" err="1" smtClean="0"/>
              <a:t>es</a:t>
            </a:r>
            <a:r>
              <a:rPr lang="en-US" dirty="0" smtClean="0"/>
              <a:t> la </a:t>
            </a:r>
            <a:r>
              <a:rPr lang="en-US" dirty="0" err="1" smtClean="0"/>
              <a:t>distancia</a:t>
            </a:r>
            <a:r>
              <a:rPr lang="en-US" dirty="0" smtClean="0"/>
              <a:t> </a:t>
            </a:r>
            <a:r>
              <a:rPr lang="en-US" dirty="0" err="1" smtClean="0"/>
              <a:t>promedio</a:t>
            </a:r>
            <a:r>
              <a:rPr lang="en-US" dirty="0" smtClean="0"/>
              <a:t> de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elementos</a:t>
            </a:r>
            <a:r>
              <a:rPr lang="en-US" dirty="0" smtClean="0"/>
              <a:t> del cluster al </a:t>
            </a:r>
            <a:r>
              <a:rPr lang="en-US" dirty="0" err="1" smtClean="0"/>
              <a:t>centroide</a:t>
            </a:r>
            <a:endParaRPr lang="en-US" dirty="0" smtClean="0"/>
          </a:p>
          <a:p>
            <a:pPr lvl="1"/>
            <a:r>
              <a:rPr lang="en-US" dirty="0" smtClean="0"/>
              <a:t>d(</a:t>
            </a:r>
            <a:r>
              <a:rPr lang="en-US" dirty="0" err="1" smtClean="0"/>
              <a:t>c,c</a:t>
            </a:r>
            <a:r>
              <a:rPr lang="en-US" dirty="0" smtClean="0"/>
              <a:t>) </a:t>
            </a:r>
            <a:r>
              <a:rPr lang="en-US" dirty="0" err="1" smtClean="0"/>
              <a:t>es</a:t>
            </a:r>
            <a:r>
              <a:rPr lang="en-US" dirty="0" smtClean="0"/>
              <a:t> la </a:t>
            </a:r>
            <a:r>
              <a:rPr lang="en-US" dirty="0" err="1" smtClean="0"/>
              <a:t>distancia</a:t>
            </a:r>
            <a:r>
              <a:rPr lang="en-US" dirty="0" smtClean="0"/>
              <a:t> entre </a:t>
            </a:r>
            <a:r>
              <a:rPr lang="en-US" dirty="0" err="1" smtClean="0"/>
              <a:t>centroides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Da scores </a:t>
            </a:r>
            <a:r>
              <a:rPr lang="en-US" dirty="0" err="1" smtClean="0"/>
              <a:t>bajos</a:t>
            </a:r>
            <a:r>
              <a:rPr lang="en-US" dirty="0" smtClean="0"/>
              <a:t> para </a:t>
            </a:r>
            <a:r>
              <a:rPr lang="en-US" dirty="0" err="1" smtClean="0"/>
              <a:t>baja</a:t>
            </a:r>
            <a:r>
              <a:rPr lang="en-US" dirty="0" smtClean="0"/>
              <a:t> intra-</a:t>
            </a:r>
            <a:r>
              <a:rPr lang="en-US" dirty="0" err="1" smtClean="0"/>
              <a:t>distancia</a:t>
            </a:r>
            <a:r>
              <a:rPr lang="en-US" dirty="0" smtClean="0"/>
              <a:t> y </a:t>
            </a:r>
            <a:r>
              <a:rPr lang="en-US" dirty="0" err="1" smtClean="0"/>
              <a:t>alta</a:t>
            </a:r>
            <a:r>
              <a:rPr lang="en-US" dirty="0" smtClean="0"/>
              <a:t> inter-</a:t>
            </a:r>
            <a:r>
              <a:rPr lang="en-US" dirty="0" err="1" smtClean="0"/>
              <a:t>distancia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9305" y="2116580"/>
            <a:ext cx="2438106" cy="598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215362"/>
      </p:ext>
    </p:extLst>
  </p:cSld>
  <p:clrMapOvr>
    <a:masterClrMapping/>
  </p:clrMapOvr>
  <p:transition>
    <p:fade thruBlk="1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Reducción de variables</a:t>
            </a:r>
            <a:endParaRPr lang="es-MX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152241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Escenario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err="1" smtClean="0"/>
              <a:t>Estamos</a:t>
            </a:r>
            <a:r>
              <a:rPr lang="en-US" sz="2000" dirty="0" smtClean="0"/>
              <a:t> </a:t>
            </a:r>
            <a:r>
              <a:rPr lang="en-US" sz="2000" dirty="0" err="1" smtClean="0"/>
              <a:t>tratando</a:t>
            </a:r>
            <a:r>
              <a:rPr lang="en-US" sz="2000" dirty="0" smtClean="0"/>
              <a:t> de </a:t>
            </a:r>
            <a:r>
              <a:rPr lang="en-US" sz="2000" dirty="0" err="1" smtClean="0"/>
              <a:t>detectar</a:t>
            </a:r>
            <a:r>
              <a:rPr lang="en-US" sz="2000" dirty="0" smtClean="0"/>
              <a:t> </a:t>
            </a:r>
            <a:r>
              <a:rPr lang="en-US" sz="2000" dirty="0" err="1" smtClean="0"/>
              <a:t>si</a:t>
            </a:r>
            <a:r>
              <a:rPr lang="en-US" sz="2000" dirty="0" smtClean="0"/>
              <a:t> </a:t>
            </a:r>
            <a:r>
              <a:rPr lang="en-US" sz="2000" dirty="0" err="1" smtClean="0"/>
              <a:t>alguien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buen</a:t>
            </a:r>
            <a:r>
              <a:rPr lang="en-US" sz="2000" dirty="0" smtClean="0"/>
              <a:t> conductor o mal conductor.</a:t>
            </a:r>
          </a:p>
          <a:p>
            <a:r>
              <a:rPr lang="en-US" sz="2000" dirty="0" err="1" smtClean="0"/>
              <a:t>Hacemos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encuesta</a:t>
            </a:r>
            <a:r>
              <a:rPr lang="en-US" sz="2000" dirty="0" smtClean="0"/>
              <a:t>:</a:t>
            </a:r>
          </a:p>
          <a:p>
            <a:pPr lvl="1"/>
            <a:r>
              <a:rPr lang="en-US" sz="2000" dirty="0" err="1" smtClean="0"/>
              <a:t>Medimos</a:t>
            </a:r>
            <a:r>
              <a:rPr lang="en-US" sz="2000" dirty="0" smtClean="0"/>
              <a:t> </a:t>
            </a:r>
            <a:r>
              <a:rPr lang="en-US" sz="2000" dirty="0" err="1" smtClean="0"/>
              <a:t>distintas</a:t>
            </a:r>
            <a:r>
              <a:rPr lang="en-US" sz="2000" dirty="0" smtClean="0"/>
              <a:t> variables:</a:t>
            </a:r>
          </a:p>
          <a:p>
            <a:pPr lvl="2"/>
            <a:r>
              <a:rPr lang="en-US" sz="2000" dirty="0" smtClean="0"/>
              <a:t>Skill (</a:t>
            </a:r>
            <a:r>
              <a:rPr lang="en-US" sz="2000" dirty="0" err="1" smtClean="0"/>
              <a:t>basado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metricas</a:t>
            </a:r>
            <a:r>
              <a:rPr lang="en-US" sz="2000" dirty="0" smtClean="0"/>
              <a:t>)</a:t>
            </a:r>
          </a:p>
          <a:p>
            <a:pPr lvl="2"/>
            <a:r>
              <a:rPr lang="en-US" sz="2000" dirty="0" smtClean="0"/>
              <a:t>Diversion (</a:t>
            </a:r>
            <a:r>
              <a:rPr lang="en-US" sz="2000" dirty="0" err="1" smtClean="0"/>
              <a:t>basado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tiempo</a:t>
            </a:r>
            <a:r>
              <a:rPr lang="en-US" sz="2000" dirty="0" smtClean="0"/>
              <a:t>)</a:t>
            </a:r>
          </a:p>
          <a:p>
            <a:pPr lvl="2"/>
            <a:r>
              <a:rPr lang="en-US" sz="2000" dirty="0" err="1" smtClean="0"/>
              <a:t>Precisión</a:t>
            </a:r>
            <a:endParaRPr lang="en-US" sz="2000" dirty="0" smtClean="0"/>
          </a:p>
          <a:p>
            <a:pPr lvl="2"/>
            <a:r>
              <a:rPr lang="en-US" sz="2000" dirty="0" err="1" smtClean="0"/>
              <a:t>Edad</a:t>
            </a:r>
            <a:r>
              <a:rPr lang="en-US" sz="2000" dirty="0" smtClean="0"/>
              <a:t>, </a:t>
            </a:r>
            <a:r>
              <a:rPr lang="en-US" sz="2000" dirty="0" err="1" smtClean="0"/>
              <a:t>genero</a:t>
            </a:r>
            <a:r>
              <a:rPr lang="en-US" sz="2000" dirty="0" smtClean="0"/>
              <a:t>, </a:t>
            </a:r>
            <a:r>
              <a:rPr lang="en-US" sz="2000" dirty="0" err="1" smtClean="0"/>
              <a:t>etc</a:t>
            </a: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3574413969"/>
      </p:ext>
    </p:extLst>
  </p:cSld>
  <p:clrMapOvr>
    <a:masterClrMapping/>
  </p:clrMapOvr>
  <p:transition>
    <p:fade thruBlk="1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1905" y="1571859"/>
            <a:ext cx="2860635" cy="2450718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Hay variables que sobran</a:t>
            </a:r>
            <a:endParaRPr lang="es-MX" dirty="0"/>
          </a:p>
        </p:txBody>
      </p:sp>
      <p:sp>
        <p:nvSpPr>
          <p:cNvPr id="5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459852" cy="3145500"/>
          </a:xfrm>
        </p:spPr>
        <p:txBody>
          <a:bodyPr>
            <a:normAutofit/>
          </a:bodyPr>
          <a:lstStyle/>
          <a:p>
            <a:r>
              <a:rPr lang="en-US" dirty="0" err="1" smtClean="0"/>
              <a:t>Creamos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nueva</a:t>
            </a:r>
            <a:r>
              <a:rPr lang="en-US" dirty="0" smtClean="0"/>
              <a:t> variable</a:t>
            </a:r>
          </a:p>
          <a:p>
            <a:pPr lvl="1"/>
            <a:r>
              <a:rPr lang="en-US" dirty="0" err="1" smtClean="0"/>
              <a:t>Esta</a:t>
            </a:r>
            <a:r>
              <a:rPr lang="en-US" dirty="0" smtClean="0"/>
              <a:t> variable </a:t>
            </a:r>
            <a:r>
              <a:rPr lang="en-US" dirty="0" err="1" smtClean="0"/>
              <a:t>es</a:t>
            </a:r>
            <a:r>
              <a:rPr lang="en-US" dirty="0" smtClean="0"/>
              <a:t> el “karma” de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usuario</a:t>
            </a:r>
            <a:endParaRPr lang="en-US" dirty="0" smtClean="0"/>
          </a:p>
          <a:p>
            <a:pPr lvl="1"/>
            <a:r>
              <a:rPr lang="en-US" dirty="0" smtClean="0"/>
              <a:t>La </a:t>
            </a:r>
            <a:r>
              <a:rPr lang="en-US" dirty="0" err="1" smtClean="0"/>
              <a:t>nueva</a:t>
            </a:r>
            <a:r>
              <a:rPr lang="en-US" dirty="0" smtClean="0"/>
              <a:t> variable </a:t>
            </a:r>
            <a:r>
              <a:rPr lang="en-US" dirty="0" err="1" smtClean="0"/>
              <a:t>captura</a:t>
            </a:r>
            <a:r>
              <a:rPr lang="en-US" dirty="0" smtClean="0"/>
              <a:t> la </a:t>
            </a:r>
            <a:r>
              <a:rPr lang="en-US" dirty="0" err="1" smtClean="0"/>
              <a:t>varianza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091025202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Clase Pasada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Todo es incertidumbre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PCA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536052" cy="3145500"/>
          </a:xfrm>
        </p:spPr>
        <p:txBody>
          <a:bodyPr/>
          <a:lstStyle/>
          <a:p>
            <a:r>
              <a:rPr lang="en-US" dirty="0" err="1" smtClean="0"/>
              <a:t>Buscar</a:t>
            </a:r>
            <a:r>
              <a:rPr lang="en-US" dirty="0" smtClean="0"/>
              <a:t> la </a:t>
            </a:r>
            <a:r>
              <a:rPr lang="en-US" dirty="0" err="1" smtClean="0"/>
              <a:t>dirección</a:t>
            </a:r>
            <a:r>
              <a:rPr lang="en-US" dirty="0" smtClean="0"/>
              <a:t> </a:t>
            </a:r>
            <a:r>
              <a:rPr lang="en-US" dirty="0" err="1" smtClean="0"/>
              <a:t>donde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varían</a:t>
            </a:r>
            <a:r>
              <a:rPr lang="en-US" dirty="0" smtClean="0"/>
              <a:t> mas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1262" y="1539338"/>
            <a:ext cx="3073203" cy="2933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35890"/>
      </p:ext>
    </p:extLst>
  </p:cSld>
  <p:clrMapOvr>
    <a:masterClrMapping/>
  </p:clrMapOvr>
  <p:transition>
    <p:fade thruBlk="1"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Opciones</a:t>
            </a:r>
            <a:r>
              <a:rPr lang="en-US" dirty="0" smtClean="0"/>
              <a:t>, </a:t>
            </a:r>
            <a:r>
              <a:rPr lang="en-US" dirty="0" err="1" smtClean="0"/>
              <a:t>opciones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4275" y="1394874"/>
            <a:ext cx="3098348" cy="30104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69884" y="1352157"/>
            <a:ext cx="3073581" cy="309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226222"/>
      </p:ext>
    </p:extLst>
  </p:cSld>
  <p:clrMapOvr>
    <a:masterClrMapping/>
  </p:clrMapOvr>
  <p:transition>
    <p:fade thruBlk="1"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Descomposición</a:t>
            </a:r>
            <a:r>
              <a:rPr lang="en-US" dirty="0" smtClean="0"/>
              <a:t> de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err="1" smtClean="0"/>
              <a:t>Cuando</a:t>
            </a:r>
            <a:r>
              <a:rPr lang="en-US" sz="2000" dirty="0" smtClean="0"/>
              <a:t> </a:t>
            </a:r>
            <a:r>
              <a:rPr lang="en-US" sz="2000" dirty="0" err="1" smtClean="0"/>
              <a:t>tenemos</a:t>
            </a:r>
            <a:r>
              <a:rPr lang="en-US" sz="2000" dirty="0" smtClean="0"/>
              <a:t> </a:t>
            </a:r>
            <a:r>
              <a:rPr lang="en-US" sz="2000" dirty="0" err="1" smtClean="0"/>
              <a:t>muchos</a:t>
            </a:r>
            <a:r>
              <a:rPr lang="en-US" sz="2000" dirty="0" smtClean="0"/>
              <a:t> features</a:t>
            </a:r>
          </a:p>
          <a:p>
            <a:pPr lvl="1"/>
            <a:r>
              <a:rPr lang="en-US" sz="2000" dirty="0" err="1" smtClean="0"/>
              <a:t>Muchos</a:t>
            </a:r>
            <a:r>
              <a:rPr lang="en-US" sz="2000" dirty="0" smtClean="0"/>
              <a:t> son </a:t>
            </a:r>
            <a:r>
              <a:rPr lang="en-US" sz="2000" dirty="0" err="1" smtClean="0"/>
              <a:t>redundantes</a:t>
            </a:r>
            <a:endParaRPr lang="en-US" sz="2000" dirty="0" smtClean="0"/>
          </a:p>
          <a:p>
            <a:pPr lvl="2"/>
            <a:r>
              <a:rPr lang="en-US" sz="2000" dirty="0" err="1" smtClean="0"/>
              <a:t>Velocidad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diferentes</a:t>
            </a:r>
            <a:r>
              <a:rPr lang="en-US" sz="2000" dirty="0" smtClean="0"/>
              <a:t> </a:t>
            </a:r>
            <a:r>
              <a:rPr lang="en-US" sz="2000" dirty="0" err="1" smtClean="0"/>
              <a:t>dimensiones</a:t>
            </a:r>
            <a:endParaRPr lang="en-US" sz="2000" dirty="0" smtClean="0"/>
          </a:p>
          <a:p>
            <a:pPr lvl="2"/>
            <a:r>
              <a:rPr lang="en-US" sz="2000" dirty="0" err="1" smtClean="0"/>
              <a:t>Electrodos</a:t>
            </a:r>
            <a:r>
              <a:rPr lang="en-US" sz="2000" dirty="0" smtClean="0"/>
              <a:t> </a:t>
            </a:r>
            <a:r>
              <a:rPr lang="en-US" sz="2000" dirty="0" err="1" smtClean="0"/>
              <a:t>en</a:t>
            </a:r>
            <a:r>
              <a:rPr lang="en-US" sz="2000" dirty="0" smtClean="0"/>
              <a:t> </a:t>
            </a:r>
            <a:r>
              <a:rPr lang="en-US" sz="2000" dirty="0" err="1" smtClean="0"/>
              <a:t>gorros</a:t>
            </a:r>
            <a:r>
              <a:rPr lang="en-US" sz="2000" dirty="0" smtClean="0"/>
              <a:t> de EEG</a:t>
            </a:r>
          </a:p>
          <a:p>
            <a:pPr lvl="2"/>
            <a:r>
              <a:rPr lang="en-US" sz="2000" dirty="0" err="1" smtClean="0"/>
              <a:t>Edad</a:t>
            </a:r>
            <a:r>
              <a:rPr lang="en-US" sz="2000" dirty="0" smtClean="0"/>
              <a:t> y </a:t>
            </a:r>
            <a:r>
              <a:rPr lang="en-US" sz="2000" dirty="0" err="1" smtClean="0"/>
              <a:t>Fecha</a:t>
            </a:r>
            <a:r>
              <a:rPr lang="en-US" sz="2000" dirty="0" smtClean="0"/>
              <a:t> de </a:t>
            </a:r>
            <a:r>
              <a:rPr lang="en-US" sz="2000" dirty="0" err="1" smtClean="0"/>
              <a:t>Nacimiento</a:t>
            </a:r>
            <a:endParaRPr lang="en-US" sz="2000" dirty="0" smtClean="0"/>
          </a:p>
          <a:p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común</a:t>
            </a:r>
            <a:r>
              <a:rPr lang="en-US" sz="2000" dirty="0" smtClean="0"/>
              <a:t> </a:t>
            </a:r>
            <a:r>
              <a:rPr lang="en-US" sz="2000" dirty="0" err="1" smtClean="0"/>
              <a:t>usar</a:t>
            </a:r>
            <a:r>
              <a:rPr lang="en-US" sz="2000" dirty="0" smtClean="0"/>
              <a:t> </a:t>
            </a:r>
            <a:r>
              <a:rPr lang="en-US" sz="2000" dirty="0" smtClean="0"/>
              <a:t>la </a:t>
            </a:r>
            <a:r>
              <a:rPr lang="en-US" sz="2000" dirty="0" err="1" smtClean="0"/>
              <a:t>matriz</a:t>
            </a:r>
            <a:r>
              <a:rPr lang="en-US" sz="2000" dirty="0" smtClean="0"/>
              <a:t> de </a:t>
            </a:r>
            <a:r>
              <a:rPr lang="en-US" sz="2000" dirty="0" err="1" smtClean="0"/>
              <a:t>correlaciones</a:t>
            </a:r>
            <a:endParaRPr lang="en-US" sz="2000" dirty="0" smtClean="0"/>
          </a:p>
          <a:p>
            <a:pPr lvl="1"/>
            <a:r>
              <a:rPr lang="en-US" sz="2000" dirty="0" err="1" smtClean="0"/>
              <a:t>Esto</a:t>
            </a:r>
            <a:r>
              <a:rPr lang="en-US" sz="2000" dirty="0" smtClean="0"/>
              <a:t> </a:t>
            </a:r>
            <a:r>
              <a:rPr lang="en-US" sz="2000" dirty="0" err="1" smtClean="0"/>
              <a:t>nos</a:t>
            </a:r>
            <a:r>
              <a:rPr lang="en-US" sz="2000" dirty="0" smtClean="0"/>
              <a:t> </a:t>
            </a:r>
            <a:r>
              <a:rPr lang="en-US" sz="2000" dirty="0" err="1" smtClean="0"/>
              <a:t>indica</a:t>
            </a:r>
            <a:r>
              <a:rPr lang="en-US" sz="2000" dirty="0" smtClean="0"/>
              <a:t> que Features  </a:t>
            </a:r>
            <a:r>
              <a:rPr lang="en-US" sz="2000" dirty="0" err="1" smtClean="0"/>
              <a:t>estan</a:t>
            </a:r>
            <a:r>
              <a:rPr lang="en-US" sz="2000" dirty="0" smtClean="0"/>
              <a:t> </a:t>
            </a:r>
            <a:r>
              <a:rPr lang="en-US" sz="2000" dirty="0" err="1" smtClean="0"/>
              <a:t>correlacionados</a:t>
            </a:r>
            <a:r>
              <a:rPr lang="en-US" sz="2000" dirty="0" smtClean="0"/>
              <a:t> y </a:t>
            </a:r>
            <a:r>
              <a:rPr lang="en-US" sz="2000" dirty="0" err="1" smtClean="0"/>
              <a:t>los</a:t>
            </a:r>
            <a:r>
              <a:rPr lang="en-US" sz="2000" dirty="0" smtClean="0"/>
              <a:t> </a:t>
            </a:r>
            <a:r>
              <a:rPr lang="en-US" sz="2000" dirty="0" err="1" smtClean="0"/>
              <a:t>podemos</a:t>
            </a:r>
            <a:r>
              <a:rPr lang="en-US" sz="2000" dirty="0" smtClean="0"/>
              <a:t> </a:t>
            </a:r>
            <a:r>
              <a:rPr lang="en-US" sz="2000" dirty="0" err="1" smtClean="0"/>
              <a:t>eliminar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5653751"/>
      </p:ext>
    </p:extLst>
  </p:cSld>
  <p:clrMapOvr>
    <a:masterClrMapping/>
  </p:clrMapOvr>
  <p:transition>
    <p:fade thruBlk="1"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400" dirty="0"/>
              <a:t>ICA (</a:t>
            </a:r>
            <a:r>
              <a:rPr lang="en-US" sz="2400" dirty="0" err="1"/>
              <a:t>Análisis</a:t>
            </a:r>
            <a:r>
              <a:rPr lang="en-US" sz="2400" dirty="0"/>
              <a:t> de </a:t>
            </a:r>
            <a:r>
              <a:rPr lang="en-US" sz="2400" dirty="0" err="1"/>
              <a:t>Componentes</a:t>
            </a:r>
            <a:r>
              <a:rPr lang="en-US" sz="2400" dirty="0"/>
              <a:t> </a:t>
            </a:r>
            <a:r>
              <a:rPr lang="en-US" sz="2400" dirty="0" err="1"/>
              <a:t>Principales</a:t>
            </a:r>
            <a:r>
              <a:rPr lang="en-US" sz="2400" dirty="0"/>
              <a:t>)</a:t>
            </a:r>
            <a:endParaRPr lang="en-US" sz="2400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311" y="1415646"/>
            <a:ext cx="4962274" cy="327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6203403"/>
      </p:ext>
    </p:extLst>
  </p:cSld>
  <p:clrMapOvr>
    <a:masterClrMapping/>
  </p:clrMapOvr>
  <p:transition>
    <p:fade thruBlk="1"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Definición</a:t>
            </a:r>
            <a:r>
              <a:rPr lang="en-US" dirty="0" smtClean="0"/>
              <a:t> del </a:t>
            </a:r>
            <a:r>
              <a:rPr lang="en-US" dirty="0" err="1" smtClean="0"/>
              <a:t>problema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Dadas</a:t>
            </a:r>
            <a:r>
              <a:rPr lang="en-US" dirty="0" smtClean="0"/>
              <a:t> </a:t>
            </a:r>
            <a:r>
              <a:rPr lang="en-US" dirty="0" smtClean="0"/>
              <a:t>“s” </a:t>
            </a:r>
            <a:r>
              <a:rPr lang="en-US" dirty="0" smtClean="0"/>
              <a:t>(</a:t>
            </a:r>
            <a:r>
              <a:rPr lang="en-US" dirty="0" err="1" smtClean="0"/>
              <a:t>fuentes</a:t>
            </a:r>
            <a:r>
              <a:rPr lang="en-US" dirty="0" smtClean="0"/>
              <a:t>),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matriz</a:t>
            </a:r>
            <a:r>
              <a:rPr lang="en-US" dirty="0" smtClean="0"/>
              <a:t> de </a:t>
            </a:r>
            <a:r>
              <a:rPr lang="en-US" dirty="0" err="1" smtClean="0"/>
              <a:t>transformación</a:t>
            </a:r>
            <a:r>
              <a:rPr lang="en-US" dirty="0" smtClean="0"/>
              <a:t> A, la </a:t>
            </a:r>
            <a:r>
              <a:rPr lang="en-US" dirty="0" err="1" smtClean="0"/>
              <a:t>señal</a:t>
            </a:r>
            <a:r>
              <a:rPr lang="en-US" dirty="0" smtClean="0"/>
              <a:t> </a:t>
            </a:r>
            <a:r>
              <a:rPr lang="en-US" dirty="0" err="1" smtClean="0"/>
              <a:t>observada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x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El </a:t>
            </a:r>
            <a:r>
              <a:rPr lang="en-US" dirty="0" err="1" smtClean="0"/>
              <a:t>problema</a:t>
            </a:r>
            <a:r>
              <a:rPr lang="en-US" dirty="0" smtClean="0"/>
              <a:t> </a:t>
            </a:r>
            <a:r>
              <a:rPr lang="en-US" dirty="0" err="1" smtClean="0"/>
              <a:t>consiste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encontrar</a:t>
            </a:r>
            <a:r>
              <a:rPr lang="en-US" dirty="0" smtClean="0"/>
              <a:t> s y A.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8467" y="2516958"/>
            <a:ext cx="2163741" cy="910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919725"/>
      </p:ext>
    </p:extLst>
  </p:cSld>
  <p:clrMapOvr>
    <a:masterClrMapping/>
  </p:clrMapOvr>
  <p:transition>
    <p:fade thruBlk="1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Algunas</a:t>
            </a:r>
            <a:r>
              <a:rPr lang="en-US" dirty="0" smtClean="0"/>
              <a:t> </a:t>
            </a:r>
            <a:r>
              <a:rPr lang="en-US" dirty="0" err="1" smtClean="0"/>
              <a:t>limitaciones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  <a:p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imposible</a:t>
            </a:r>
            <a:r>
              <a:rPr lang="en-US" dirty="0" smtClean="0"/>
              <a:t> </a:t>
            </a:r>
            <a:r>
              <a:rPr lang="en-US" dirty="0" err="1" smtClean="0"/>
              <a:t>encontrar</a:t>
            </a:r>
            <a:r>
              <a:rPr lang="en-US" dirty="0" smtClean="0"/>
              <a:t> las </a:t>
            </a:r>
            <a:r>
              <a:rPr lang="en-US" dirty="0" err="1" smtClean="0"/>
              <a:t>escalas</a:t>
            </a:r>
            <a:r>
              <a:rPr lang="en-US" dirty="0" smtClean="0"/>
              <a:t> </a:t>
            </a:r>
            <a:r>
              <a:rPr lang="en-US" dirty="0" err="1" smtClean="0"/>
              <a:t>correctas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/>
              <a:t>Los </a:t>
            </a:r>
            <a:r>
              <a:rPr lang="en-US" dirty="0" err="1" smtClean="0"/>
              <a:t>datos</a:t>
            </a:r>
            <a:r>
              <a:rPr lang="en-US" dirty="0" smtClean="0"/>
              <a:t> no </a:t>
            </a:r>
            <a:r>
              <a:rPr lang="en-US" dirty="0" err="1" smtClean="0"/>
              <a:t>pueden</a:t>
            </a:r>
            <a:r>
              <a:rPr lang="en-US" dirty="0" smtClean="0"/>
              <a:t> </a:t>
            </a:r>
            <a:r>
              <a:rPr lang="en-US" dirty="0" err="1" smtClean="0"/>
              <a:t>tener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</a:t>
            </a:r>
            <a:r>
              <a:rPr lang="en-US" dirty="0" err="1" smtClean="0"/>
              <a:t>distribución</a:t>
            </a:r>
            <a:r>
              <a:rPr lang="en-US" dirty="0" smtClean="0"/>
              <a:t> normal.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257957"/>
      </p:ext>
    </p:extLst>
  </p:cSld>
  <p:clrMapOvr>
    <a:masterClrMapping/>
  </p:clrMapOvr>
  <p:transition>
    <p:fade thruBlk="1"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Computacionalmente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ICA </a:t>
            </a:r>
            <a:r>
              <a:rPr lang="en-US" dirty="0" err="1" smtClean="0"/>
              <a:t>es</a:t>
            </a:r>
            <a:r>
              <a:rPr lang="en-US" dirty="0" smtClean="0"/>
              <a:t> mucho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intensivo</a:t>
            </a:r>
            <a:r>
              <a:rPr lang="en-US" dirty="0" smtClean="0"/>
              <a:t> que PCA, </a:t>
            </a:r>
            <a:r>
              <a:rPr lang="en-US" dirty="0" err="1" smtClean="0"/>
              <a:t>ya</a:t>
            </a:r>
            <a:r>
              <a:rPr lang="en-US" dirty="0" smtClean="0"/>
              <a:t> que </a:t>
            </a:r>
            <a:r>
              <a:rPr lang="en-US" dirty="0" err="1" smtClean="0"/>
              <a:t>trata</a:t>
            </a:r>
            <a:r>
              <a:rPr lang="en-US" dirty="0" smtClean="0"/>
              <a:t> de </a:t>
            </a:r>
            <a:r>
              <a:rPr lang="en-US" dirty="0" err="1" smtClean="0"/>
              <a:t>encontrar</a:t>
            </a:r>
            <a:r>
              <a:rPr lang="en-US" dirty="0" smtClean="0"/>
              <a:t> s y A</a:t>
            </a:r>
          </a:p>
          <a:p>
            <a:endParaRPr lang="en-US" dirty="0" smtClean="0"/>
          </a:p>
          <a:p>
            <a:r>
              <a:rPr lang="en-US" dirty="0" err="1" smtClean="0"/>
              <a:t>En</a:t>
            </a:r>
            <a:r>
              <a:rPr lang="en-US" dirty="0" smtClean="0"/>
              <a:t> general </a:t>
            </a:r>
            <a:r>
              <a:rPr lang="en-US" dirty="0" err="1" smtClean="0"/>
              <a:t>debemos</a:t>
            </a:r>
            <a:r>
              <a:rPr lang="en-US" dirty="0" smtClean="0"/>
              <a:t> </a:t>
            </a:r>
            <a:r>
              <a:rPr lang="en-US" dirty="0" err="1" smtClean="0"/>
              <a:t>utilizar</a:t>
            </a:r>
            <a:r>
              <a:rPr lang="en-US" dirty="0" smtClean="0"/>
              <a:t> </a:t>
            </a:r>
            <a:r>
              <a:rPr lang="en-US" dirty="0" err="1" smtClean="0"/>
              <a:t>Normalización</a:t>
            </a:r>
            <a:r>
              <a:rPr lang="en-US" dirty="0" smtClean="0"/>
              <a:t> 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5194918"/>
      </p:ext>
    </p:extLst>
  </p:cSld>
  <p:clrMapOvr>
    <a:masterClrMapping/>
  </p:clrMapOvr>
  <p:transition>
    <p:fade thruBlk="1"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Normalización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751" y="1576840"/>
            <a:ext cx="5374670" cy="2769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8516614"/>
      </p:ext>
    </p:extLst>
  </p:cSld>
  <p:clrMapOvr>
    <a:masterClrMapping/>
  </p:clrMapOvr>
  <p:transition>
    <p:fade thruBlk="1"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Aprendizaje</a:t>
            </a:r>
            <a:r>
              <a:rPr lang="en-US" dirty="0" smtClean="0"/>
              <a:t> de Manifold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Conforme</a:t>
            </a:r>
            <a:r>
              <a:rPr lang="en-US" dirty="0" smtClean="0"/>
              <a:t> </a:t>
            </a:r>
            <a:r>
              <a:rPr lang="en-US" dirty="0" err="1" smtClean="0"/>
              <a:t>tenemos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dimensiones</a:t>
            </a:r>
            <a:r>
              <a:rPr lang="en-US" dirty="0" smtClean="0"/>
              <a:t>, </a:t>
            </a:r>
            <a:r>
              <a:rPr lang="en-US" dirty="0" err="1" smtClean="0"/>
              <a:t>visualizar</a:t>
            </a:r>
            <a:r>
              <a:rPr lang="en-US" dirty="0" smtClean="0"/>
              <a:t> </a:t>
            </a:r>
            <a:r>
              <a:rPr lang="en-US" dirty="0" err="1" smtClean="0"/>
              <a:t>los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se </a:t>
            </a:r>
            <a:r>
              <a:rPr lang="en-US" dirty="0" err="1" smtClean="0"/>
              <a:t>vuelve</a:t>
            </a:r>
            <a:r>
              <a:rPr lang="en-US" dirty="0" smtClean="0"/>
              <a:t> </a:t>
            </a:r>
            <a:r>
              <a:rPr lang="en-US" dirty="0" err="1" smtClean="0"/>
              <a:t>más</a:t>
            </a:r>
            <a:r>
              <a:rPr lang="en-US" dirty="0" smtClean="0"/>
              <a:t> </a:t>
            </a:r>
            <a:r>
              <a:rPr lang="en-US" dirty="0" err="1" smtClean="0"/>
              <a:t>dificil</a:t>
            </a:r>
            <a:endParaRPr lang="en-US" dirty="0" smtClean="0"/>
          </a:p>
          <a:p>
            <a:r>
              <a:rPr lang="en-US" dirty="0" err="1" smtClean="0"/>
              <a:t>Aprendizaje</a:t>
            </a:r>
            <a:r>
              <a:rPr lang="en-US" dirty="0" smtClean="0"/>
              <a:t> de manifold se </a:t>
            </a:r>
            <a:r>
              <a:rPr lang="en-US" dirty="0" err="1" smtClean="0"/>
              <a:t>utiliza</a:t>
            </a:r>
            <a:r>
              <a:rPr lang="en-US" dirty="0" smtClean="0"/>
              <a:t> para </a:t>
            </a:r>
            <a:r>
              <a:rPr lang="en-US" dirty="0" err="1" smtClean="0"/>
              <a:t>analizar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endParaRPr lang="en-US" dirty="0" smtClean="0"/>
          </a:p>
          <a:p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importante</a:t>
            </a:r>
            <a:r>
              <a:rPr lang="en-US" dirty="0" smtClean="0"/>
              <a:t> para </a:t>
            </a:r>
            <a:r>
              <a:rPr lang="en-US" dirty="0" err="1" smtClean="0"/>
              <a:t>otras</a:t>
            </a:r>
            <a:r>
              <a:rPr lang="en-US" dirty="0" smtClean="0"/>
              <a:t> areas de ML</a:t>
            </a:r>
          </a:p>
          <a:p>
            <a:pPr lvl="1"/>
            <a:endParaRPr lang="en-US" dirty="0" smtClean="0"/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450970969"/>
      </p:ext>
    </p:extLst>
  </p:cSld>
  <p:clrMapOvr>
    <a:masterClrMapping/>
  </p:clrMapOvr>
  <p:transition>
    <p:fade thruBlk="1"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T-SNE</a:t>
            </a:r>
            <a:endParaRPr lang="en-US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TextBox 4"/>
          <p:cNvSpPr txBox="1"/>
          <p:nvPr/>
        </p:nvSpPr>
        <p:spPr>
          <a:xfrm>
            <a:off x="1327267" y="1569153"/>
            <a:ext cx="5230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t-distributed stochastic neighbor embedding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1708647" y="2405448"/>
            <a:ext cx="4849404" cy="1600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>
                <a:hlinkClick r:id="rId2"/>
              </a:rPr>
              <a:t>everynoise.com/engenremap.html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>
                <a:hlinkClick r:id="rId3"/>
              </a:rPr>
              <a:t>http://</a:t>
            </a:r>
            <a:r>
              <a:rPr lang="en-US" dirty="0">
                <a:hlinkClick r:id="rId3"/>
              </a:rPr>
              <a:t>cs.stanford.edu/people/karpathy/tsnejs/csvdemo.html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5365968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Métodos</a:t>
            </a:r>
            <a:r>
              <a:rPr lang="en-US" dirty="0" smtClean="0"/>
              <a:t> de </a:t>
            </a:r>
            <a:r>
              <a:rPr lang="en-US" dirty="0" err="1" smtClean="0"/>
              <a:t>Validación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Cross validation (</a:t>
            </a:r>
            <a:r>
              <a:rPr lang="en-US" dirty="0" err="1" smtClean="0"/>
              <a:t>validación</a:t>
            </a:r>
            <a:r>
              <a:rPr lang="en-US" dirty="0" smtClean="0"/>
              <a:t> </a:t>
            </a:r>
            <a:r>
              <a:rPr lang="en-US" dirty="0" err="1" smtClean="0"/>
              <a:t>cruzada</a:t>
            </a:r>
            <a:r>
              <a:rPr lang="en-US" dirty="0" smtClean="0"/>
              <a:t>)</a:t>
            </a:r>
          </a:p>
          <a:p>
            <a:pPr lvl="1"/>
            <a:r>
              <a:rPr lang="en-US" dirty="0" err="1" smtClean="0"/>
              <a:t>Probar</a:t>
            </a:r>
            <a:r>
              <a:rPr lang="en-US" dirty="0" smtClean="0"/>
              <a:t> </a:t>
            </a:r>
            <a:r>
              <a:rPr lang="en-US" dirty="0" err="1" smtClean="0"/>
              <a:t>diferentes</a:t>
            </a:r>
            <a:r>
              <a:rPr lang="en-US" dirty="0" smtClean="0"/>
              <a:t> </a:t>
            </a:r>
            <a:r>
              <a:rPr lang="en-US" dirty="0" err="1" smtClean="0"/>
              <a:t>modelos</a:t>
            </a:r>
            <a:endParaRPr lang="en-US" dirty="0" smtClean="0"/>
          </a:p>
          <a:p>
            <a:pPr lvl="1"/>
            <a:r>
              <a:rPr lang="en-US" dirty="0" err="1" smtClean="0"/>
              <a:t>Obtener</a:t>
            </a:r>
            <a:r>
              <a:rPr lang="en-US" dirty="0" smtClean="0"/>
              <a:t> </a:t>
            </a:r>
            <a:r>
              <a:rPr lang="en-US" dirty="0" err="1" smtClean="0"/>
              <a:t>estadísticas</a:t>
            </a:r>
            <a:r>
              <a:rPr lang="en-US" dirty="0" smtClean="0"/>
              <a:t> </a:t>
            </a:r>
            <a:r>
              <a:rPr lang="en-US" dirty="0" err="1" smtClean="0"/>
              <a:t>confiables</a:t>
            </a:r>
            <a:endParaRPr lang="en-US" dirty="0" smtClean="0"/>
          </a:p>
          <a:p>
            <a:r>
              <a:rPr lang="en-US" dirty="0" err="1" smtClean="0"/>
              <a:t>Analisis</a:t>
            </a:r>
            <a:r>
              <a:rPr lang="en-US" dirty="0" smtClean="0"/>
              <a:t> Bias – Variance (</a:t>
            </a:r>
            <a:r>
              <a:rPr lang="en-US" dirty="0" err="1" smtClean="0"/>
              <a:t>Sesgo</a:t>
            </a:r>
            <a:r>
              <a:rPr lang="en-US" dirty="0" smtClean="0"/>
              <a:t> – </a:t>
            </a:r>
            <a:r>
              <a:rPr lang="en-US" dirty="0" err="1" smtClean="0"/>
              <a:t>Varianza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err="1" smtClean="0"/>
              <a:t>Regularización</a:t>
            </a:r>
            <a:endParaRPr lang="en-US" dirty="0" smtClean="0"/>
          </a:p>
          <a:p>
            <a:pPr lvl="1"/>
            <a:r>
              <a:rPr lang="en-US" dirty="0" smtClean="0"/>
              <a:t>Overfitting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22826"/>
      </p:ext>
    </p:extLst>
  </p:cSld>
  <p:clrMapOvr>
    <a:masterClrMapping/>
  </p:clrMapOvr>
  <p:transition>
    <p:fade thruBlk="1"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T-SNE theory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703438" y="1618295"/>
            <a:ext cx="6132600" cy="1769141"/>
          </a:xfrm>
        </p:spPr>
        <p:txBody>
          <a:bodyPr/>
          <a:lstStyle/>
          <a:p>
            <a:r>
              <a:rPr lang="en-US" dirty="0" smtClean="0"/>
              <a:t>Dados dos </a:t>
            </a:r>
            <a:r>
              <a:rPr lang="en-US" dirty="0" err="1" smtClean="0"/>
              <a:t>espacios</a:t>
            </a:r>
            <a:r>
              <a:rPr lang="en-US" dirty="0" smtClean="0"/>
              <a:t> X y </a:t>
            </a:r>
            <a:r>
              <a:rPr lang="en-US" dirty="0" err="1" smtClean="0"/>
              <a:t>Y</a:t>
            </a:r>
            <a:r>
              <a:rPr lang="en-US" dirty="0" smtClean="0"/>
              <a:t> </a:t>
            </a:r>
            <a:r>
              <a:rPr lang="en-US" dirty="0" err="1" smtClean="0"/>
              <a:t>donde</a:t>
            </a:r>
            <a:r>
              <a:rPr lang="en-US" dirty="0" smtClean="0"/>
              <a:t>:</a:t>
            </a:r>
          </a:p>
          <a:p>
            <a:pPr lvl="1"/>
            <a:r>
              <a:rPr lang="en-US" dirty="0" err="1" smtClean="0"/>
              <a:t>Dimensionalidad</a:t>
            </a:r>
            <a:r>
              <a:rPr lang="en-US" dirty="0" smtClean="0"/>
              <a:t> de X &gt;&gt; </a:t>
            </a:r>
            <a:r>
              <a:rPr lang="en-US" dirty="0" err="1" smtClean="0"/>
              <a:t>Dimensionalidad</a:t>
            </a:r>
            <a:r>
              <a:rPr lang="en-US" dirty="0" smtClean="0"/>
              <a:t> de Y (2-3)</a:t>
            </a:r>
          </a:p>
          <a:p>
            <a:r>
              <a:rPr lang="en-US" dirty="0" smtClean="0"/>
              <a:t>T-SNE </a:t>
            </a:r>
            <a:r>
              <a:rPr lang="en-US" dirty="0" err="1" smtClean="0"/>
              <a:t>calcula</a:t>
            </a:r>
            <a:r>
              <a:rPr lang="en-US" dirty="0" smtClean="0"/>
              <a:t> </a:t>
            </a:r>
            <a:r>
              <a:rPr lang="en-US" dirty="0" err="1" smtClean="0"/>
              <a:t>distribuciones</a:t>
            </a:r>
            <a:r>
              <a:rPr lang="en-US" dirty="0" smtClean="0"/>
              <a:t> que </a:t>
            </a:r>
            <a:r>
              <a:rPr lang="en-US" dirty="0" err="1" smtClean="0"/>
              <a:t>garanticen</a:t>
            </a:r>
            <a:r>
              <a:rPr lang="en-US" dirty="0" smtClean="0"/>
              <a:t> que </a:t>
            </a:r>
            <a:r>
              <a:rPr lang="en-US" dirty="0" err="1" smtClean="0"/>
              <a:t>objetos</a:t>
            </a:r>
            <a:r>
              <a:rPr lang="en-US" dirty="0" smtClean="0"/>
              <a:t> </a:t>
            </a:r>
            <a:r>
              <a:rPr lang="en-US" dirty="0" err="1" smtClean="0"/>
              <a:t>similares</a:t>
            </a:r>
            <a:r>
              <a:rPr lang="en-US" dirty="0" smtClean="0"/>
              <a:t> van a </a:t>
            </a:r>
            <a:r>
              <a:rPr lang="en-US" dirty="0" err="1" smtClean="0"/>
              <a:t>estar</a:t>
            </a:r>
            <a:r>
              <a:rPr lang="en-US" dirty="0" smtClean="0"/>
              <a:t> </a:t>
            </a:r>
            <a:r>
              <a:rPr lang="en-US" dirty="0" err="1" smtClean="0"/>
              <a:t>cerca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5452" y="3542667"/>
            <a:ext cx="3218880" cy="12736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5308" y="3624388"/>
            <a:ext cx="2493271" cy="72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6791810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Elbow Connector 29"/>
          <p:cNvCxnSpPr>
            <a:stCxn id="9" idx="3"/>
            <a:endCxn id="5" idx="1"/>
          </p:cNvCxnSpPr>
          <p:nvPr/>
        </p:nvCxnSpPr>
        <p:spPr>
          <a:xfrm flipH="1" flipV="1">
            <a:off x="2159186" y="2039254"/>
            <a:ext cx="4438494" cy="996393"/>
          </a:xfrm>
          <a:prstGeom prst="bentConnector5">
            <a:avLst>
              <a:gd name="adj1" fmla="val -3863"/>
              <a:gd name="adj2" fmla="val 34283"/>
              <a:gd name="adj3" fmla="val 103863"/>
            </a:avLst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Elbow Connector 30"/>
          <p:cNvCxnSpPr>
            <a:stCxn id="10" idx="3"/>
            <a:endCxn id="5" idx="1"/>
          </p:cNvCxnSpPr>
          <p:nvPr/>
        </p:nvCxnSpPr>
        <p:spPr>
          <a:xfrm flipH="1" flipV="1">
            <a:off x="2159186" y="2039254"/>
            <a:ext cx="4438494" cy="1551226"/>
          </a:xfrm>
          <a:prstGeom prst="bentConnector5">
            <a:avLst>
              <a:gd name="adj1" fmla="val -3863"/>
              <a:gd name="adj2" fmla="val 39905"/>
              <a:gd name="adj3" fmla="val 103863"/>
            </a:avLst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Elbow Connector 31"/>
          <p:cNvCxnSpPr>
            <a:stCxn id="11" idx="3"/>
            <a:endCxn id="5" idx="1"/>
          </p:cNvCxnSpPr>
          <p:nvPr/>
        </p:nvCxnSpPr>
        <p:spPr>
          <a:xfrm flipH="1" flipV="1">
            <a:off x="2159186" y="2039254"/>
            <a:ext cx="4438494" cy="2087675"/>
          </a:xfrm>
          <a:prstGeom prst="bentConnector5">
            <a:avLst>
              <a:gd name="adj1" fmla="val -3863"/>
              <a:gd name="adj2" fmla="val 42499"/>
              <a:gd name="adj3" fmla="val 103863"/>
            </a:avLst>
          </a:prstGeom>
          <a:ln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Hold-out cross validation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159186" y="2571750"/>
            <a:ext cx="1511764" cy="2379026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Training Data (~70%)</a:t>
            </a:r>
            <a:endParaRPr lang="en-US" sz="1050" dirty="0"/>
          </a:p>
        </p:txBody>
      </p:sp>
      <p:sp>
        <p:nvSpPr>
          <p:cNvPr id="5" name="Rectangle 4"/>
          <p:cNvSpPr/>
          <p:nvPr/>
        </p:nvSpPr>
        <p:spPr>
          <a:xfrm>
            <a:off x="2159186" y="1506757"/>
            <a:ext cx="1511764" cy="1064993"/>
          </a:xfrm>
          <a:prstGeom prst="rect">
            <a:avLst/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Testing Data (~30%)</a:t>
            </a:r>
            <a:endParaRPr lang="en-US" sz="1050" dirty="0"/>
          </a:p>
        </p:txBody>
      </p:sp>
      <p:sp>
        <p:nvSpPr>
          <p:cNvPr id="6" name="TextBox 5"/>
          <p:cNvSpPr txBox="1"/>
          <p:nvPr/>
        </p:nvSpPr>
        <p:spPr>
          <a:xfrm>
            <a:off x="4380979" y="2813283"/>
            <a:ext cx="554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</a:t>
            </a:r>
            <a:r>
              <a:rPr lang="en-US" sz="2400" baseline="-25000" dirty="0"/>
              <a:t>1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4380979" y="3368115"/>
            <a:ext cx="554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</a:t>
            </a:r>
            <a:r>
              <a:rPr lang="en-US" sz="2400" baseline="-25000" dirty="0"/>
              <a:t>2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4380979" y="3904565"/>
            <a:ext cx="5549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M</a:t>
            </a:r>
            <a:r>
              <a:rPr lang="en-US" sz="2400" baseline="-25000" dirty="0"/>
              <a:t>3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6162224" y="2816356"/>
            <a:ext cx="521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</a:t>
            </a:r>
            <a:r>
              <a:rPr lang="en-US" sz="2400" baseline="-25000" dirty="0"/>
              <a:t>1</a:t>
            </a:r>
            <a:endParaRPr 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6162224" y="3371189"/>
            <a:ext cx="521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</a:t>
            </a:r>
            <a:r>
              <a:rPr lang="en-US" sz="2400" baseline="-25000" dirty="0"/>
              <a:t>2</a:t>
            </a:r>
            <a:endParaRPr lang="en-US" sz="2400" dirty="0"/>
          </a:p>
        </p:txBody>
      </p:sp>
      <p:sp>
        <p:nvSpPr>
          <p:cNvPr id="11" name="TextBox 10"/>
          <p:cNvSpPr txBox="1"/>
          <p:nvPr/>
        </p:nvSpPr>
        <p:spPr>
          <a:xfrm>
            <a:off x="6162224" y="3907638"/>
            <a:ext cx="5212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</a:t>
            </a:r>
            <a:r>
              <a:rPr lang="en-US" sz="2400" baseline="-25000" dirty="0"/>
              <a:t>3</a:t>
            </a:r>
            <a:endParaRPr lang="en-US" sz="2400" dirty="0"/>
          </a:p>
        </p:txBody>
      </p:sp>
      <p:cxnSp>
        <p:nvCxnSpPr>
          <p:cNvPr id="13" name="Straight Arrow Connector 12"/>
          <p:cNvCxnSpPr>
            <a:stCxn id="4" idx="3"/>
            <a:endCxn id="6" idx="1"/>
          </p:cNvCxnSpPr>
          <p:nvPr/>
        </p:nvCxnSpPr>
        <p:spPr>
          <a:xfrm flipV="1">
            <a:off x="3670949" y="3032573"/>
            <a:ext cx="710030" cy="72869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3"/>
            <a:endCxn id="9" idx="1"/>
          </p:cNvCxnSpPr>
          <p:nvPr/>
        </p:nvCxnSpPr>
        <p:spPr>
          <a:xfrm>
            <a:off x="4887368" y="3032573"/>
            <a:ext cx="1274856" cy="30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4" idx="3"/>
            <a:endCxn id="7" idx="1"/>
          </p:cNvCxnSpPr>
          <p:nvPr/>
        </p:nvCxnSpPr>
        <p:spPr>
          <a:xfrm flipV="1">
            <a:off x="3670949" y="3587406"/>
            <a:ext cx="710030" cy="1738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4" idx="3"/>
            <a:endCxn id="8" idx="1"/>
          </p:cNvCxnSpPr>
          <p:nvPr/>
        </p:nvCxnSpPr>
        <p:spPr>
          <a:xfrm>
            <a:off x="3670949" y="3761263"/>
            <a:ext cx="710030" cy="3625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7" idx="3"/>
            <a:endCxn id="10" idx="1"/>
          </p:cNvCxnSpPr>
          <p:nvPr/>
        </p:nvCxnSpPr>
        <p:spPr>
          <a:xfrm>
            <a:off x="4887368" y="3587406"/>
            <a:ext cx="1274856" cy="30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8" idx="3"/>
            <a:endCxn id="11" idx="1"/>
          </p:cNvCxnSpPr>
          <p:nvPr/>
        </p:nvCxnSpPr>
        <p:spPr>
          <a:xfrm>
            <a:off x="4887368" y="4123855"/>
            <a:ext cx="1274856" cy="307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4380979" y="1544135"/>
            <a:ext cx="3834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E</a:t>
            </a:r>
            <a:r>
              <a:rPr lang="en-US" sz="1500" baseline="-25000" dirty="0"/>
              <a:t>1</a:t>
            </a:r>
            <a:endParaRPr lang="en-US" sz="1500" dirty="0"/>
          </a:p>
        </p:txBody>
      </p:sp>
      <p:sp>
        <p:nvSpPr>
          <p:cNvPr id="38" name="TextBox 37"/>
          <p:cNvSpPr txBox="1"/>
          <p:nvPr/>
        </p:nvSpPr>
        <p:spPr>
          <a:xfrm>
            <a:off x="4380979" y="1803822"/>
            <a:ext cx="3834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E</a:t>
            </a:r>
            <a:r>
              <a:rPr lang="en-US" sz="1500" baseline="-25000" dirty="0"/>
              <a:t>2</a:t>
            </a:r>
            <a:endParaRPr lang="en-US" sz="1500" dirty="0"/>
          </a:p>
        </p:txBody>
      </p:sp>
      <p:sp>
        <p:nvSpPr>
          <p:cNvPr id="39" name="TextBox 38"/>
          <p:cNvSpPr txBox="1"/>
          <p:nvPr/>
        </p:nvSpPr>
        <p:spPr>
          <a:xfrm>
            <a:off x="4380979" y="2063508"/>
            <a:ext cx="383438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/>
              <a:t>E</a:t>
            </a:r>
            <a:r>
              <a:rPr lang="en-US" sz="1500" baseline="-25000" dirty="0"/>
              <a:t>3</a:t>
            </a:r>
            <a:endParaRPr lang="en-US" sz="1500" dirty="0"/>
          </a:p>
        </p:txBody>
      </p:sp>
      <p:cxnSp>
        <p:nvCxnSpPr>
          <p:cNvPr id="44" name="Straight Arrow Connector 43"/>
          <p:cNvCxnSpPr>
            <a:stCxn id="5" idx="3"/>
            <a:endCxn id="37" idx="1"/>
          </p:cNvCxnSpPr>
          <p:nvPr/>
        </p:nvCxnSpPr>
        <p:spPr>
          <a:xfrm flipV="1">
            <a:off x="3670949" y="1694176"/>
            <a:ext cx="710030" cy="34507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5" idx="3"/>
            <a:endCxn id="38" idx="1"/>
          </p:cNvCxnSpPr>
          <p:nvPr/>
        </p:nvCxnSpPr>
        <p:spPr>
          <a:xfrm flipV="1">
            <a:off x="3670949" y="1953863"/>
            <a:ext cx="710030" cy="8539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" idx="3"/>
            <a:endCxn id="39" idx="1"/>
          </p:cNvCxnSpPr>
          <p:nvPr/>
        </p:nvCxnSpPr>
        <p:spPr>
          <a:xfrm>
            <a:off x="3670949" y="2039254"/>
            <a:ext cx="710030" cy="17429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1" name="TextBox 50"/>
          <p:cNvSpPr txBox="1"/>
          <p:nvPr/>
        </p:nvSpPr>
        <p:spPr>
          <a:xfrm>
            <a:off x="5933563" y="1512203"/>
            <a:ext cx="1346597" cy="415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 err="1"/>
              <a:t>Elegir</a:t>
            </a:r>
            <a:r>
              <a:rPr lang="en-US" sz="1050" dirty="0"/>
              <a:t> el </a:t>
            </a:r>
            <a:r>
              <a:rPr lang="en-US" sz="1050" dirty="0" err="1"/>
              <a:t>modelo</a:t>
            </a:r>
            <a:r>
              <a:rPr lang="en-US" sz="1050" dirty="0"/>
              <a:t> con el E mas </a:t>
            </a:r>
            <a:r>
              <a:rPr lang="en-US" sz="1050" dirty="0" err="1"/>
              <a:t>chico</a:t>
            </a:r>
            <a:endParaRPr lang="en-US" sz="1050" dirty="0"/>
          </a:p>
        </p:txBody>
      </p:sp>
    </p:spTree>
    <p:extLst>
      <p:ext uri="{BB962C8B-B14F-4D97-AF65-F5344CB8AC3E}">
        <p14:creationId xmlns:p14="http://schemas.microsoft.com/office/powerpoint/2010/main" val="448270746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Cross validation</a:t>
            </a:r>
            <a:endParaRPr lang="en-US" dirty="0"/>
          </a:p>
        </p:txBody>
      </p:sp>
      <p:pic>
        <p:nvPicPr>
          <p:cNvPr id="3074" name="Picture 2" descr="http://sebastianraschka.com/images/faq/evaluate-a-model/k-fo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0885" y="1511112"/>
            <a:ext cx="4759349" cy="2688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422301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K-Fold Cross validation</a:t>
            </a:r>
            <a:endParaRPr lang="en-US" dirty="0"/>
          </a:p>
        </p:txBody>
      </p:sp>
      <p:pic>
        <p:nvPicPr>
          <p:cNvPr id="4" name="Picture 2" descr="http://sebastianraschka.com/images/faq/evaluate-a-model/k-fo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656" y="1405621"/>
            <a:ext cx="2226052" cy="1257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://sebastianraschka.com/images/faq/evaluate-a-model/k-fo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1034" y="1445203"/>
            <a:ext cx="2226052" cy="1257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://sebastianraschka.com/images/faq/evaluate-a-model/k-fo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7656" y="3093235"/>
            <a:ext cx="2226052" cy="1257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 descr="http://sebastianraschka.com/images/faq/evaluate-a-model/k-fold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1034" y="3093235"/>
            <a:ext cx="2226052" cy="12576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1495350" y="1326868"/>
            <a:ext cx="58250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/>
              <a:t>M</a:t>
            </a:r>
            <a:r>
              <a:rPr lang="en-US" sz="2100" baseline="-25000" dirty="0"/>
              <a:t>1</a:t>
            </a:r>
            <a:r>
              <a:rPr lang="en-US" sz="2100" dirty="0"/>
              <a:t> </a:t>
            </a:r>
            <a:endParaRPr lang="en-US" sz="2100" dirty="0"/>
          </a:p>
        </p:txBody>
      </p:sp>
      <p:sp>
        <p:nvSpPr>
          <p:cNvPr id="9" name="Rectangle 8"/>
          <p:cNvSpPr/>
          <p:nvPr/>
        </p:nvSpPr>
        <p:spPr>
          <a:xfrm>
            <a:off x="1478155" y="2989904"/>
            <a:ext cx="646004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/>
              <a:t>M</a:t>
            </a:r>
            <a:r>
              <a:rPr lang="en-US" sz="2100" baseline="-25000" dirty="0"/>
              <a:t>2</a:t>
            </a:r>
            <a:r>
              <a:rPr lang="en-US" sz="2100" dirty="0"/>
              <a:t> </a:t>
            </a:r>
            <a:endParaRPr lang="en-US" sz="2100" dirty="0"/>
          </a:p>
        </p:txBody>
      </p:sp>
      <p:sp>
        <p:nvSpPr>
          <p:cNvPr id="10" name="Rectangle 9"/>
          <p:cNvSpPr/>
          <p:nvPr/>
        </p:nvSpPr>
        <p:spPr>
          <a:xfrm>
            <a:off x="4855918" y="3092289"/>
            <a:ext cx="53791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/>
              <a:t>M</a:t>
            </a:r>
            <a:r>
              <a:rPr lang="en-US" sz="2100" baseline="-25000" dirty="0"/>
              <a:t>3</a:t>
            </a:r>
            <a:r>
              <a:rPr lang="en-US" sz="2100" dirty="0"/>
              <a:t> </a:t>
            </a:r>
            <a:endParaRPr lang="en-US" sz="2100" dirty="0"/>
          </a:p>
        </p:txBody>
      </p:sp>
      <p:sp>
        <p:nvSpPr>
          <p:cNvPr id="11" name="Rectangle 10"/>
          <p:cNvSpPr/>
          <p:nvPr/>
        </p:nvSpPr>
        <p:spPr>
          <a:xfrm>
            <a:off x="4855918" y="1244416"/>
            <a:ext cx="537915" cy="4154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100" dirty="0"/>
              <a:t>M</a:t>
            </a:r>
            <a:r>
              <a:rPr lang="en-US" sz="2100" baseline="-25000" dirty="0"/>
              <a:t>4</a:t>
            </a:r>
            <a:r>
              <a:rPr lang="en-US" sz="2100" dirty="0"/>
              <a:t> 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638498988"/>
      </p:ext>
    </p:extLst>
  </p:cSld>
  <p:clrMapOvr>
    <a:masterClrMapping/>
  </p:clrMapOvr>
  <p:transition>
    <p:fade thruBlk="1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 example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41209" t="16089" r="24283" b="24159"/>
          <a:stretch/>
        </p:blipFill>
        <p:spPr>
          <a:xfrm>
            <a:off x="2620273" y="1200150"/>
            <a:ext cx="3903454" cy="380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6885044"/>
      </p:ext>
    </p:extLst>
  </p:cSld>
  <p:clrMapOvr>
    <a:masterClrMapping/>
  </p:clrMapOvr>
  <p:transition>
    <p:fade thruBlk="1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Métricas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Todo es incertidumbre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58342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18031</TotalTime>
  <Words>630</Words>
  <Application>Microsoft Office PowerPoint</Application>
  <PresentationFormat>Presentación en pantalla (16:9)</PresentationFormat>
  <Paragraphs>163</Paragraphs>
  <Slides>40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40</vt:i4>
      </vt:variant>
    </vt:vector>
  </HeadingPairs>
  <TitlesOfParts>
    <vt:vector size="46" baseType="lpstr">
      <vt:lpstr>Arial</vt:lpstr>
      <vt:lpstr>Courier New</vt:lpstr>
      <vt:lpstr>Arvo</vt:lpstr>
      <vt:lpstr>Roboto Condensed</vt:lpstr>
      <vt:lpstr>Roboto Condensed Light</vt:lpstr>
      <vt:lpstr>Salerio template</vt:lpstr>
      <vt:lpstr>Aprendizaje de Máquina</vt:lpstr>
      <vt:lpstr>Anuncios parroquiales</vt:lpstr>
      <vt:lpstr>Clase Pasada</vt:lpstr>
      <vt:lpstr>Métodos de Validación</vt:lpstr>
      <vt:lpstr>Hold-out cross validation</vt:lpstr>
      <vt:lpstr>K-Fold Cross validation</vt:lpstr>
      <vt:lpstr>K-Fold Cross validation</vt:lpstr>
      <vt:lpstr>An example</vt:lpstr>
      <vt:lpstr>Métricas</vt:lpstr>
      <vt:lpstr>Accuracy</vt:lpstr>
      <vt:lpstr>Precision</vt:lpstr>
      <vt:lpstr>Recall</vt:lpstr>
      <vt:lpstr>F1-Score</vt:lpstr>
      <vt:lpstr>Aprendizaje No Supervisado</vt:lpstr>
      <vt:lpstr>Group Activity</vt:lpstr>
      <vt:lpstr>Group Activity</vt:lpstr>
      <vt:lpstr>Group Activity</vt:lpstr>
      <vt:lpstr>Manifolds</vt:lpstr>
      <vt:lpstr>Maldición de la dimensionalidad</vt:lpstr>
      <vt:lpstr>Maldición de la dimensionalidad</vt:lpstr>
      <vt:lpstr>Curse of dimensionality</vt:lpstr>
      <vt:lpstr>K-Means</vt:lpstr>
      <vt:lpstr>K-Means</vt:lpstr>
      <vt:lpstr>Other Clustering Techniques</vt:lpstr>
      <vt:lpstr>Presentación de PowerPoint</vt:lpstr>
      <vt:lpstr>Como evaluamos K-Means</vt:lpstr>
      <vt:lpstr>Reducción de variables</vt:lpstr>
      <vt:lpstr>Escenario</vt:lpstr>
      <vt:lpstr>Hay variables que sobran</vt:lpstr>
      <vt:lpstr>PCA</vt:lpstr>
      <vt:lpstr>Opciones, opciones!</vt:lpstr>
      <vt:lpstr>Descomposición de Features</vt:lpstr>
      <vt:lpstr>ICA (Análisis de Componentes Principales)</vt:lpstr>
      <vt:lpstr>Definición del problema</vt:lpstr>
      <vt:lpstr>Algunas limitaciones</vt:lpstr>
      <vt:lpstr>Computacionalmente</vt:lpstr>
      <vt:lpstr>Normalización</vt:lpstr>
      <vt:lpstr>Aprendizaje de Manifold</vt:lpstr>
      <vt:lpstr>T-SNE</vt:lpstr>
      <vt:lpstr>T-SNE theory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42</cp:revision>
  <dcterms:modified xsi:type="dcterms:W3CDTF">2019-02-27T00:54:40Z</dcterms:modified>
</cp:coreProperties>
</file>